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8" r:id="rId3"/>
    <p:sldId id="257" r:id="rId4"/>
    <p:sldId id="259" r:id="rId5"/>
    <p:sldId id="263" r:id="rId6"/>
    <p:sldId id="321" r:id="rId7"/>
    <p:sldId id="323" r:id="rId8"/>
    <p:sldId id="322" r:id="rId9"/>
    <p:sldId id="325" r:id="rId10"/>
    <p:sldId id="327" r:id="rId11"/>
    <p:sldId id="326" r:id="rId12"/>
    <p:sldId id="328" r:id="rId13"/>
    <p:sldId id="329" r:id="rId14"/>
    <p:sldId id="330" r:id="rId15"/>
    <p:sldId id="331" r:id="rId16"/>
    <p:sldId id="332" r:id="rId17"/>
    <p:sldId id="333" r:id="rId18"/>
    <p:sldId id="334" r:id="rId19"/>
    <p:sldId id="335" r:id="rId20"/>
    <p:sldId id="343" r:id="rId21"/>
    <p:sldId id="308" r:id="rId22"/>
    <p:sldId id="342" r:id="rId23"/>
    <p:sldId id="341" r:id="rId24"/>
    <p:sldId id="276" r:id="rId25"/>
    <p:sldId id="275" r:id="rId26"/>
    <p:sldId id="277" r:id="rId27"/>
    <p:sldId id="344" r:id="rId28"/>
    <p:sldId id="347" r:id="rId29"/>
    <p:sldId id="348" r:id="rId30"/>
    <p:sldId id="280" r:id="rId31"/>
    <p:sldId id="337" r:id="rId32"/>
    <p:sldId id="338" r:id="rId33"/>
    <p:sldId id="350" r:id="rId34"/>
    <p:sldId id="349" r:id="rId35"/>
    <p:sldId id="353" r:id="rId36"/>
    <p:sldId id="352" r:id="rId37"/>
    <p:sldId id="354" r:id="rId38"/>
    <p:sldId id="314" r:id="rId39"/>
    <p:sldId id="355" r:id="rId40"/>
    <p:sldId id="385" r:id="rId41"/>
    <p:sldId id="357" r:id="rId42"/>
    <p:sldId id="358" r:id="rId43"/>
    <p:sldId id="359" r:id="rId44"/>
    <p:sldId id="361" r:id="rId45"/>
    <p:sldId id="363" r:id="rId46"/>
    <p:sldId id="285" r:id="rId47"/>
    <p:sldId id="362" r:id="rId48"/>
    <p:sldId id="364" r:id="rId49"/>
    <p:sldId id="286" r:id="rId50"/>
    <p:sldId id="386" r:id="rId51"/>
    <p:sldId id="288" r:id="rId52"/>
    <p:sldId id="290" r:id="rId53"/>
    <p:sldId id="374" r:id="rId54"/>
    <p:sldId id="387" r:id="rId55"/>
    <p:sldId id="370" r:id="rId56"/>
    <p:sldId id="371" r:id="rId57"/>
    <p:sldId id="366" r:id="rId58"/>
    <p:sldId id="369" r:id="rId59"/>
    <p:sldId id="291" r:id="rId60"/>
    <p:sldId id="292" r:id="rId61"/>
    <p:sldId id="274" r:id="rId62"/>
    <p:sldId id="293" r:id="rId63"/>
    <p:sldId id="388" r:id="rId64"/>
    <p:sldId id="282" r:id="rId65"/>
    <p:sldId id="294" r:id="rId66"/>
    <p:sldId id="295" r:id="rId67"/>
    <p:sldId id="389" r:id="rId68"/>
    <p:sldId id="296" r:id="rId69"/>
    <p:sldId id="376" r:id="rId70"/>
    <p:sldId id="377" r:id="rId71"/>
    <p:sldId id="383" r:id="rId72"/>
    <p:sldId id="378" r:id="rId73"/>
    <p:sldId id="382" r:id="rId74"/>
    <p:sldId id="384" r:id="rId75"/>
    <p:sldId id="28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S-1-5-21-861567501-1417001333-682003330-535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9AC"/>
    <a:srgbClr val="B06BFB"/>
    <a:srgbClr val="FF0000"/>
    <a:srgbClr val="71DFF5"/>
    <a:srgbClr val="75F1B6"/>
    <a:srgbClr val="6B9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8C095-BD32-4C7D-BD1A-228982BC61A5}" type="datetimeFigureOut">
              <a:rPr lang="en-GB" smtClean="0"/>
              <a:t>19/02/2019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6A3E0-92F1-45D5-B8C8-DFDC3E7635A7}" type="slidenum">
              <a:rPr lang="en-GB" smtClean="0"/>
              <a:t>‹#›</a:t>
            </a:fld>
            <a:endParaRPr lang="en-GB"/>
          </a:p>
        </p:txBody>
      </p:sp>
    </p:spTree>
    <p:extLst>
      <p:ext uri="{BB962C8B-B14F-4D97-AF65-F5344CB8AC3E}">
        <p14:creationId xmlns:p14="http://schemas.microsoft.com/office/powerpoint/2010/main" val="379289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E6A3E0-92F1-45D5-B8C8-DFDC3E7635A7}" type="slidenum">
              <a:rPr lang="en-GB" smtClean="0"/>
              <a:t>24</a:t>
            </a:fld>
            <a:endParaRPr lang="en-GB"/>
          </a:p>
        </p:txBody>
      </p:sp>
    </p:spTree>
    <p:extLst>
      <p:ext uri="{BB962C8B-B14F-4D97-AF65-F5344CB8AC3E}">
        <p14:creationId xmlns:p14="http://schemas.microsoft.com/office/powerpoint/2010/main" val="222600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19/02/2019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40457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19/02/2019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5843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19/02/2019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698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19/02/2019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182243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4FE19-9E26-450A-BEFF-BBDDB78EF3D8}" type="datetimeFigureOut">
              <a:rPr lang="en-GB" smtClean="0"/>
              <a:t>19/02/2019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59972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224FE19-9E26-450A-BEFF-BBDDB78EF3D8}" type="datetimeFigureOut">
              <a:rPr lang="en-GB" smtClean="0"/>
              <a:t>19/02/2019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3728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224FE19-9E26-450A-BEFF-BBDDB78EF3D8}" type="datetimeFigureOut">
              <a:rPr lang="en-GB" smtClean="0"/>
              <a:t>19/02/2019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05317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224FE19-9E26-450A-BEFF-BBDDB78EF3D8}" type="datetimeFigureOut">
              <a:rPr lang="en-GB" smtClean="0"/>
              <a:t>19/02/2019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713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4FE19-9E26-450A-BEFF-BBDDB78EF3D8}" type="datetimeFigureOut">
              <a:rPr lang="en-GB" smtClean="0"/>
              <a:t>19/02/2019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34946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19/02/2019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277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19/02/2019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40040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4FE19-9E26-450A-BEFF-BBDDB78EF3D8}" type="datetimeFigureOut">
              <a:rPr lang="en-GB" smtClean="0"/>
              <a:t>19/02/2019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91AD5-9A22-446C-8254-39A54AA61FA5}" type="slidenum">
              <a:rPr lang="en-GB" smtClean="0"/>
              <a:t>‹#›</a:t>
            </a:fld>
            <a:endParaRPr lang="en-GB"/>
          </a:p>
        </p:txBody>
      </p:sp>
    </p:spTree>
    <p:extLst>
      <p:ext uri="{BB962C8B-B14F-4D97-AF65-F5344CB8AC3E}">
        <p14:creationId xmlns:p14="http://schemas.microsoft.com/office/powerpoint/2010/main" val="346997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qlite.org/lang_corefunc.html#inst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atacarpentry.org/sql-socialsci/04-missing-data/index.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8137" y="1558781"/>
            <a:ext cx="9144000" cy="2387600"/>
          </a:xfrm>
        </p:spPr>
        <p:txBody>
          <a:bodyPr/>
          <a:lstStyle/>
          <a:p>
            <a:r>
              <a:rPr lang="en-GB" dirty="0"/>
              <a:t>SQL</a:t>
            </a:r>
            <a:br>
              <a:rPr lang="en-GB" dirty="0"/>
            </a:br>
            <a:r>
              <a:rPr lang="en-GB" dirty="0"/>
              <a:t> Social Science</a:t>
            </a:r>
          </a:p>
        </p:txBody>
      </p:sp>
      <p:sp>
        <p:nvSpPr>
          <p:cNvPr id="4" name="TextBox 3"/>
          <p:cNvSpPr txBox="1"/>
          <p:nvPr/>
        </p:nvSpPr>
        <p:spPr>
          <a:xfrm>
            <a:off x="9265227" y="5763560"/>
            <a:ext cx="2805546" cy="923330"/>
          </a:xfrm>
          <a:prstGeom prst="rect">
            <a:avLst/>
          </a:prstGeom>
          <a:noFill/>
        </p:spPr>
        <p:txBody>
          <a:bodyPr wrap="square" rtlCol="0">
            <a:spAutoFit/>
          </a:bodyPr>
          <a:lstStyle/>
          <a:p>
            <a:pPr algn="r"/>
            <a:r>
              <a:rPr lang="en-GB" dirty="0"/>
              <a:t>Lucia Michielin</a:t>
            </a:r>
          </a:p>
          <a:p>
            <a:pPr algn="r"/>
            <a:r>
              <a:rPr lang="en-GB" dirty="0"/>
              <a:t>Edinburgh University</a:t>
            </a:r>
          </a:p>
          <a:p>
            <a:pPr algn="r"/>
            <a:r>
              <a:rPr lang="en-GB" dirty="0"/>
              <a:t>L.Michielin@sms.ed.ac.uk</a:t>
            </a:r>
          </a:p>
        </p:txBody>
      </p:sp>
      <p:pic>
        <p:nvPicPr>
          <p:cNvPr id="5" name="Picture 2" descr="Image result for data carpent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10" y="5447626"/>
            <a:ext cx="1974561" cy="1239264"/>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Image result for db browser for sq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0" y="154421"/>
            <a:ext cx="1797627" cy="179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6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857" y="933792"/>
            <a:ext cx="9526772" cy="584775"/>
          </a:xfrm>
          <a:prstGeom prst="rect">
            <a:avLst/>
          </a:prstGeom>
          <a:noFill/>
        </p:spPr>
        <p:txBody>
          <a:bodyPr wrap="square" rtlCol="0">
            <a:spAutoFit/>
          </a:bodyPr>
          <a:lstStyle/>
          <a:p>
            <a:r>
              <a:rPr lang="en-GB" sz="3200" dirty="0"/>
              <a:t>What is the relationship of your data?</a:t>
            </a:r>
          </a:p>
        </p:txBody>
      </p:sp>
      <p:pic>
        <p:nvPicPr>
          <p:cNvPr id="614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7971"/>
          <a:stretch/>
        </p:blipFill>
        <p:spPr bwMode="auto">
          <a:xfrm>
            <a:off x="8053322" y="2062716"/>
            <a:ext cx="4056349" cy="47077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8857" y="2062716"/>
            <a:ext cx="7581014" cy="2246769"/>
          </a:xfrm>
          <a:prstGeom prst="rect">
            <a:avLst/>
          </a:prstGeom>
          <a:noFill/>
        </p:spPr>
        <p:txBody>
          <a:bodyPr wrap="square" rtlCol="0">
            <a:spAutoFit/>
          </a:bodyPr>
          <a:lstStyle/>
          <a:p>
            <a:r>
              <a:rPr lang="en-GB" sz="2800" dirty="0"/>
              <a:t>1 to 1: name and </a:t>
            </a:r>
            <a:r>
              <a:rPr lang="en-GB" sz="2800" dirty="0" err="1"/>
              <a:t>Uni</a:t>
            </a:r>
            <a:r>
              <a:rPr lang="en-GB" sz="2800" dirty="0"/>
              <a:t> ID</a:t>
            </a:r>
          </a:p>
          <a:p>
            <a:endParaRPr lang="en-GB" sz="2800" dirty="0"/>
          </a:p>
          <a:p>
            <a:r>
              <a:rPr lang="en-GB" sz="2800" dirty="0"/>
              <a:t>1 to n: ID buyer and purchased orders</a:t>
            </a:r>
          </a:p>
          <a:p>
            <a:endParaRPr lang="en-GB" sz="2800" dirty="0"/>
          </a:p>
          <a:p>
            <a:r>
              <a:rPr lang="en-GB" sz="2800" dirty="0"/>
              <a:t>n to n: </a:t>
            </a:r>
            <a:r>
              <a:rPr lang="en-GB" sz="2800" dirty="0" err="1"/>
              <a:t>Uni</a:t>
            </a:r>
            <a:r>
              <a:rPr lang="en-GB" sz="2800" dirty="0"/>
              <a:t> ID and class enrolled in</a:t>
            </a:r>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31116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342" y="762500"/>
            <a:ext cx="4821382" cy="1325563"/>
          </a:xfrm>
        </p:spPr>
        <p:txBody>
          <a:bodyPr>
            <a:normAutofit/>
          </a:bodyPr>
          <a:lstStyle/>
          <a:p>
            <a:r>
              <a:rPr lang="en-GB" sz="3200" dirty="0">
                <a:latin typeface="+mn-lt"/>
              </a:rPr>
              <a:t>Keying is the key</a:t>
            </a:r>
          </a:p>
        </p:txBody>
      </p:sp>
      <p:pic>
        <p:nvPicPr>
          <p:cNvPr id="5122" name="Picture 2" descr="Image result for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2465" y="4330367"/>
            <a:ext cx="2394259" cy="2399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935" y="762500"/>
            <a:ext cx="4309730" cy="6095500"/>
          </a:xfrm>
          <a:prstGeom prst="rect">
            <a:avLst/>
          </a:prstGeom>
        </p:spPr>
      </p:pic>
      <p:sp>
        <p:nvSpPr>
          <p:cNvPr id="6" name="TextBox 5"/>
          <p:cNvSpPr txBox="1"/>
          <p:nvPr/>
        </p:nvSpPr>
        <p:spPr>
          <a:xfrm>
            <a:off x="7195342" y="2626242"/>
            <a:ext cx="3880884" cy="954107"/>
          </a:xfrm>
          <a:prstGeom prst="rect">
            <a:avLst/>
          </a:prstGeom>
          <a:noFill/>
        </p:spPr>
        <p:txBody>
          <a:bodyPr wrap="square" rtlCol="0">
            <a:spAutoFit/>
          </a:bodyPr>
          <a:lstStyle/>
          <a:p>
            <a:r>
              <a:rPr lang="en-GB" sz="2800" dirty="0"/>
              <a:t>Primary key </a:t>
            </a:r>
          </a:p>
          <a:p>
            <a:r>
              <a:rPr lang="en-GB" sz="2800" dirty="0"/>
              <a:t>Secondary/</a:t>
            </a:r>
            <a:r>
              <a:rPr lang="en-GB" sz="2800" dirty="0" err="1"/>
              <a:t>Foreing</a:t>
            </a:r>
            <a:r>
              <a:rPr lang="en-GB" sz="2800" dirty="0"/>
              <a:t> key</a:t>
            </a:r>
          </a:p>
        </p:txBody>
      </p:sp>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214124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857" y="933792"/>
            <a:ext cx="9526772" cy="584775"/>
          </a:xfrm>
          <a:prstGeom prst="rect">
            <a:avLst/>
          </a:prstGeom>
          <a:noFill/>
        </p:spPr>
        <p:txBody>
          <a:bodyPr wrap="square" rtlCol="0">
            <a:spAutoFit/>
          </a:bodyPr>
          <a:lstStyle/>
          <a:p>
            <a:r>
              <a:rPr lang="en-GB" sz="3200" dirty="0"/>
              <a:t>How does the database represent missing data?</a:t>
            </a:r>
          </a:p>
        </p:txBody>
      </p:sp>
      <p:sp>
        <p:nvSpPr>
          <p:cNvPr id="7" name="TextBox 6"/>
          <p:cNvSpPr txBox="1"/>
          <p:nvPr/>
        </p:nvSpPr>
        <p:spPr>
          <a:xfrm>
            <a:off x="148857" y="1718171"/>
            <a:ext cx="8059722" cy="4154984"/>
          </a:xfrm>
          <a:prstGeom prst="rect">
            <a:avLst/>
          </a:prstGeom>
          <a:noFill/>
        </p:spPr>
        <p:txBody>
          <a:bodyPr wrap="square" rtlCol="0">
            <a:spAutoFit/>
          </a:bodyPr>
          <a:lstStyle/>
          <a:p>
            <a:pPr>
              <a:lnSpc>
                <a:spcPct val="120000"/>
              </a:lnSpc>
            </a:pPr>
            <a:r>
              <a:rPr lang="en-GB" sz="2000" dirty="0"/>
              <a:t>All </a:t>
            </a:r>
            <a:r>
              <a:rPr lang="en-GB" sz="2000" b="1" dirty="0"/>
              <a:t>relational database </a:t>
            </a:r>
            <a:r>
              <a:rPr lang="en-GB" sz="2000" dirty="0"/>
              <a:t>systems have the concept of a </a:t>
            </a:r>
            <a:r>
              <a:rPr lang="en-GB" sz="2000" b="1" dirty="0"/>
              <a:t>NULL value</a:t>
            </a:r>
            <a:r>
              <a:rPr lang="en-GB" sz="2000" dirty="0"/>
              <a:t>. NULL can be thought of as being of all data types or of no data type at all. It represents </a:t>
            </a:r>
            <a:r>
              <a:rPr lang="en-GB" sz="2000" b="1" dirty="0"/>
              <a:t>something which is simply </a:t>
            </a:r>
            <a:r>
              <a:rPr lang="en-GB" sz="2000" b="1" i="1" dirty="0"/>
              <a:t>not known</a:t>
            </a:r>
            <a:r>
              <a:rPr lang="en-GB" sz="2000" dirty="0"/>
              <a:t>.</a:t>
            </a:r>
          </a:p>
          <a:p>
            <a:pPr>
              <a:lnSpc>
                <a:spcPct val="120000"/>
              </a:lnSpc>
            </a:pPr>
            <a:r>
              <a:rPr lang="en-GB" sz="2000" dirty="0"/>
              <a:t>When you create a database table, for each column you are allowed to indicate </a:t>
            </a:r>
            <a:r>
              <a:rPr lang="en-GB" sz="2000" b="1" dirty="0"/>
              <a:t>whether or not it can contain the NULL value</a:t>
            </a:r>
            <a:r>
              <a:rPr lang="en-GB" sz="2000" dirty="0"/>
              <a:t>. Like primary keys, this can be used as a </a:t>
            </a:r>
            <a:r>
              <a:rPr lang="en-GB" sz="2000" b="1" dirty="0"/>
              <a:t>form of data validation</a:t>
            </a:r>
            <a:r>
              <a:rPr lang="en-GB" sz="2000" dirty="0"/>
              <a:t>.</a:t>
            </a:r>
          </a:p>
          <a:p>
            <a:pPr>
              <a:lnSpc>
                <a:spcPct val="120000"/>
              </a:lnSpc>
            </a:pPr>
            <a:r>
              <a:rPr lang="en-GB" sz="2000" dirty="0"/>
              <a:t>In many real life situations you will have to accept that the data isn’t perfect and </a:t>
            </a:r>
            <a:r>
              <a:rPr lang="en-GB" sz="2000" b="1" dirty="0"/>
              <a:t>will have to allow NULL </a:t>
            </a:r>
            <a:r>
              <a:rPr lang="en-GB" sz="2000" dirty="0"/>
              <a:t>or missing values in your table.</a:t>
            </a:r>
          </a:p>
          <a:p>
            <a:pPr>
              <a:lnSpc>
                <a:spcPct val="120000"/>
              </a:lnSpc>
            </a:pPr>
            <a:r>
              <a:rPr lang="en-GB" sz="2000" dirty="0"/>
              <a:t>In DB Browser we can indicate how we want NULL values to be displayed. In SQL queries you can specifically test for NULL values.</a:t>
            </a:r>
          </a:p>
          <a:p>
            <a:pPr>
              <a:lnSpc>
                <a:spcPct val="120000"/>
              </a:lnSpc>
            </a:pPr>
            <a:r>
              <a:rPr lang="en-GB" sz="2000" b="1" dirty="0"/>
              <a:t>We will look at missing data in more detail in a later episode.</a:t>
            </a:r>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2050" name="Picture 2" descr="Image result for MISS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171" y="3770876"/>
            <a:ext cx="3529426" cy="264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4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sp>
        <p:nvSpPr>
          <p:cNvPr id="5" name="TextBox 4">
            <a:extLst>
              <a:ext uri="{FF2B5EF4-FFF2-40B4-BE49-F238E27FC236}">
                <a16:creationId xmlns:a16="http://schemas.microsoft.com/office/drawing/2014/main" id="{B559EC7F-9608-42D1-8BCE-1081AF9E1719}"/>
              </a:ext>
            </a:extLst>
          </p:cNvPr>
          <p:cNvSpPr txBox="1"/>
          <p:nvPr/>
        </p:nvSpPr>
        <p:spPr>
          <a:xfrm>
            <a:off x="1693524" y="1562676"/>
            <a:ext cx="5621676" cy="1077218"/>
          </a:xfrm>
          <a:prstGeom prst="rect">
            <a:avLst/>
          </a:prstGeom>
          <a:noFill/>
        </p:spPr>
        <p:txBody>
          <a:bodyPr wrap="square" rtlCol="0">
            <a:spAutoFit/>
          </a:bodyPr>
          <a:lstStyle/>
          <a:p>
            <a:r>
              <a:rPr lang="it-IT" sz="3200" dirty="0"/>
              <a:t>Familiarise yourself with the DB Browser interface</a:t>
            </a:r>
          </a:p>
        </p:txBody>
      </p:sp>
      <p:pic>
        <p:nvPicPr>
          <p:cNvPr id="6" name="Picture 5" descr="Related image">
            <a:extLst>
              <a:ext uri="{FF2B5EF4-FFF2-40B4-BE49-F238E27FC236}">
                <a16:creationId xmlns:a16="http://schemas.microsoft.com/office/drawing/2014/main" id="{CB7C36C9-AFAC-4726-8C08-ABCF6D45E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29" y="3068987"/>
            <a:ext cx="4678278" cy="3598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A2BCB7FC-6145-4067-8B07-3892F0A48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1965" y="1217182"/>
            <a:ext cx="4251744" cy="3249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29" y="1217182"/>
            <a:ext cx="1497495" cy="14974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8199F88-2BF3-4401-9314-698F815DAB2F}"/>
              </a:ext>
            </a:extLst>
          </p:cNvPr>
          <p:cNvSpPr txBox="1"/>
          <p:nvPr/>
        </p:nvSpPr>
        <p:spPr>
          <a:xfrm>
            <a:off x="7691235" y="4466923"/>
            <a:ext cx="3816626" cy="1815882"/>
          </a:xfrm>
          <a:prstGeom prst="rect">
            <a:avLst/>
          </a:prstGeom>
          <a:noFill/>
        </p:spPr>
        <p:txBody>
          <a:bodyPr wrap="square" rtlCol="0">
            <a:spAutoFit/>
          </a:bodyPr>
          <a:lstStyle/>
          <a:p>
            <a:pPr algn="ctr"/>
            <a:r>
              <a:rPr lang="it-IT" sz="2800" dirty="0"/>
              <a:t>Does anyone has the software installed and running? And the the dataset?</a:t>
            </a:r>
          </a:p>
        </p:txBody>
      </p:sp>
      <p:sp>
        <p:nvSpPr>
          <p:cNvPr id="12" name="Rectangle 11">
            <a:extLst>
              <a:ext uri="{FF2B5EF4-FFF2-40B4-BE49-F238E27FC236}">
                <a16:creationId xmlns:a16="http://schemas.microsoft.com/office/drawing/2014/main" id="{317A4DFF-D991-4BAE-8CFE-0B6936DA70AE}"/>
              </a:ext>
            </a:extLst>
          </p:cNvPr>
          <p:cNvSpPr/>
          <p:nvPr/>
        </p:nvSpPr>
        <p:spPr>
          <a:xfrm>
            <a:off x="5983119" y="6298331"/>
            <a:ext cx="5745997" cy="369332"/>
          </a:xfrm>
          <a:prstGeom prst="rect">
            <a:avLst/>
          </a:prstGeom>
        </p:spPr>
        <p:txBody>
          <a:bodyPr wrap="none">
            <a:spAutoFit/>
          </a:bodyPr>
          <a:lstStyle/>
          <a:p>
            <a:r>
              <a:rPr lang="it-IT" dirty="0"/>
              <a:t>https://datacarpentry.org/sql-socialsci//data/SN7577.sqlite</a:t>
            </a:r>
          </a:p>
        </p:txBody>
      </p:sp>
    </p:spTree>
    <p:extLst>
      <p:ext uri="{BB962C8B-B14F-4D97-AF65-F5344CB8AC3E}">
        <p14:creationId xmlns:p14="http://schemas.microsoft.com/office/powerpoint/2010/main" val="25822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32884" y="5750509"/>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4E36A6-400E-4305-A1DD-6B54463BDFEB}"/>
              </a:ext>
            </a:extLst>
          </p:cNvPr>
          <p:cNvSpPr/>
          <p:nvPr/>
        </p:nvSpPr>
        <p:spPr>
          <a:xfrm>
            <a:off x="10349948" y="1351722"/>
            <a:ext cx="1683026" cy="954107"/>
          </a:xfrm>
          <a:prstGeom prst="rect">
            <a:avLst/>
          </a:prstGeom>
        </p:spPr>
        <p:txBody>
          <a:bodyPr wrap="square">
            <a:spAutoFit/>
          </a:bodyPr>
          <a:lstStyle/>
          <a:p>
            <a:pPr algn="ctr"/>
            <a:r>
              <a:rPr lang="it-IT" sz="2800" dirty="0"/>
              <a:t>The Initial screen</a:t>
            </a:r>
            <a:endParaRPr lang="it-IT" sz="2800" b="0" i="0" dirty="0">
              <a:effectLst/>
            </a:endParaRPr>
          </a:p>
        </p:txBody>
      </p:sp>
      <p:pic>
        <p:nvPicPr>
          <p:cNvPr id="7" name="Picture 6">
            <a:extLst>
              <a:ext uri="{FF2B5EF4-FFF2-40B4-BE49-F238E27FC236}">
                <a16:creationId xmlns:a16="http://schemas.microsoft.com/office/drawing/2014/main" id="{D0C5AFAF-A629-4F19-87A7-649D8DB53AA1}"/>
              </a:ext>
            </a:extLst>
          </p:cNvPr>
          <p:cNvPicPr>
            <a:picLocks noChangeAspect="1"/>
          </p:cNvPicPr>
          <p:nvPr/>
        </p:nvPicPr>
        <p:blipFill>
          <a:blip r:embed="rId3"/>
          <a:stretch>
            <a:fillRect/>
          </a:stretch>
        </p:blipFill>
        <p:spPr>
          <a:xfrm>
            <a:off x="185529" y="973822"/>
            <a:ext cx="10164420" cy="5714697"/>
          </a:xfrm>
          <a:prstGeom prst="rect">
            <a:avLst/>
          </a:prstGeom>
        </p:spPr>
      </p:pic>
    </p:spTree>
    <p:extLst>
      <p:ext uri="{BB962C8B-B14F-4D97-AF65-F5344CB8AC3E}">
        <p14:creationId xmlns:p14="http://schemas.microsoft.com/office/powerpoint/2010/main" val="393173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0180" y="5750509"/>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888F9A1-972A-45AC-9C01-F794F58DF344}"/>
              </a:ext>
            </a:extLst>
          </p:cNvPr>
          <p:cNvSpPr/>
          <p:nvPr/>
        </p:nvSpPr>
        <p:spPr>
          <a:xfrm>
            <a:off x="9865514" y="1349273"/>
            <a:ext cx="2326486" cy="954107"/>
          </a:xfrm>
          <a:prstGeom prst="rect">
            <a:avLst/>
          </a:prstGeom>
        </p:spPr>
        <p:txBody>
          <a:bodyPr wrap="square">
            <a:spAutoFit/>
          </a:bodyPr>
          <a:lstStyle/>
          <a:p>
            <a:r>
              <a:rPr lang="en-US" sz="2800" dirty="0"/>
              <a:t>Initial changes to the layout.</a:t>
            </a:r>
            <a:endParaRPr lang="en-US" sz="2800" b="0" i="0" dirty="0">
              <a:effectLst/>
            </a:endParaRPr>
          </a:p>
        </p:txBody>
      </p:sp>
      <p:pic>
        <p:nvPicPr>
          <p:cNvPr id="3" name="Picture 2">
            <a:extLst>
              <a:ext uri="{FF2B5EF4-FFF2-40B4-BE49-F238E27FC236}">
                <a16:creationId xmlns:a16="http://schemas.microsoft.com/office/drawing/2014/main" id="{8DC7D406-D7F2-4626-891C-DCC982046DB1}"/>
              </a:ext>
            </a:extLst>
          </p:cNvPr>
          <p:cNvPicPr>
            <a:picLocks noChangeAspect="1"/>
          </p:cNvPicPr>
          <p:nvPr/>
        </p:nvPicPr>
        <p:blipFill>
          <a:blip r:embed="rId3"/>
          <a:stretch>
            <a:fillRect/>
          </a:stretch>
        </p:blipFill>
        <p:spPr>
          <a:xfrm>
            <a:off x="53008" y="1141876"/>
            <a:ext cx="9865514" cy="5546643"/>
          </a:xfrm>
          <a:prstGeom prst="rect">
            <a:avLst/>
          </a:prstGeom>
        </p:spPr>
      </p:pic>
    </p:spTree>
    <p:extLst>
      <p:ext uri="{BB962C8B-B14F-4D97-AF65-F5344CB8AC3E}">
        <p14:creationId xmlns:p14="http://schemas.microsoft.com/office/powerpoint/2010/main" val="266151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0137912" y="998371"/>
            <a:ext cx="1868559" cy="1384995"/>
          </a:xfrm>
          <a:prstGeom prst="rect">
            <a:avLst/>
          </a:prstGeom>
          <a:noFill/>
        </p:spPr>
        <p:txBody>
          <a:bodyPr wrap="square" rtlCol="0">
            <a:spAutoFit/>
          </a:bodyPr>
          <a:lstStyle/>
          <a:p>
            <a:r>
              <a:rPr lang="it-IT" sz="2800" dirty="0"/>
              <a:t>Open an</a:t>
            </a:r>
          </a:p>
          <a:p>
            <a:r>
              <a:rPr lang="it-IT" sz="2800" dirty="0"/>
              <a:t>Existing  Database</a:t>
            </a:r>
          </a:p>
        </p:txBody>
      </p:sp>
      <p:pic>
        <p:nvPicPr>
          <p:cNvPr id="3" name="Picture 2">
            <a:extLst>
              <a:ext uri="{FF2B5EF4-FFF2-40B4-BE49-F238E27FC236}">
                <a16:creationId xmlns:a16="http://schemas.microsoft.com/office/drawing/2014/main" id="{89427FD8-4676-43C4-92EA-0E678F1761B0}"/>
              </a:ext>
            </a:extLst>
          </p:cNvPr>
          <p:cNvPicPr>
            <a:picLocks noChangeAspect="1"/>
          </p:cNvPicPr>
          <p:nvPr/>
        </p:nvPicPr>
        <p:blipFill>
          <a:blip r:embed="rId3"/>
          <a:stretch>
            <a:fillRect/>
          </a:stretch>
        </p:blipFill>
        <p:spPr>
          <a:xfrm>
            <a:off x="185529" y="1250162"/>
            <a:ext cx="9635816" cy="5417501"/>
          </a:xfrm>
          <a:prstGeom prst="rect">
            <a:avLst/>
          </a:prstGeom>
        </p:spPr>
      </p:pic>
    </p:spTree>
    <p:extLst>
      <p:ext uri="{BB962C8B-B14F-4D97-AF65-F5344CB8AC3E}">
        <p14:creationId xmlns:p14="http://schemas.microsoft.com/office/powerpoint/2010/main" val="16460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72277" y="937875"/>
            <a:ext cx="3538331" cy="584775"/>
          </a:xfrm>
          <a:prstGeom prst="rect">
            <a:avLst/>
          </a:prstGeom>
          <a:noFill/>
        </p:spPr>
        <p:txBody>
          <a:bodyPr wrap="square" rtlCol="0">
            <a:spAutoFit/>
          </a:bodyPr>
          <a:lstStyle/>
          <a:p>
            <a:r>
              <a:rPr lang="it-IT" sz="3200" b="1" dirty="0"/>
              <a:t>Quering a database</a:t>
            </a:r>
          </a:p>
        </p:txBody>
      </p:sp>
      <p:sp>
        <p:nvSpPr>
          <p:cNvPr id="5" name="Rectangle 4">
            <a:extLst>
              <a:ext uri="{FF2B5EF4-FFF2-40B4-BE49-F238E27FC236}">
                <a16:creationId xmlns:a16="http://schemas.microsoft.com/office/drawing/2014/main" id="{B8034267-B96F-49F1-86CE-0D7FA0495499}"/>
              </a:ext>
            </a:extLst>
          </p:cNvPr>
          <p:cNvSpPr/>
          <p:nvPr/>
        </p:nvSpPr>
        <p:spPr>
          <a:xfrm>
            <a:off x="172277" y="1997838"/>
            <a:ext cx="9925879" cy="3416320"/>
          </a:xfrm>
          <a:prstGeom prst="rect">
            <a:avLst/>
          </a:prstGeom>
        </p:spPr>
        <p:txBody>
          <a:bodyPr wrap="square">
            <a:spAutoFit/>
          </a:bodyPr>
          <a:lstStyle/>
          <a:p>
            <a:r>
              <a:rPr lang="en-US" sz="2400" dirty="0"/>
              <a:t>On the toolbar there are five buttons. Left to right they are:</a:t>
            </a:r>
          </a:p>
          <a:p>
            <a:endParaRPr lang="en-US" sz="2400" dirty="0"/>
          </a:p>
          <a:p>
            <a:pPr>
              <a:buFont typeface="Arial" panose="020B0604020202020204" pitchFamily="34" charset="0"/>
              <a:buChar char="•"/>
            </a:pPr>
            <a:r>
              <a:rPr lang="en-US" sz="2400" b="1" dirty="0"/>
              <a:t>Open Tab </a:t>
            </a:r>
            <a:r>
              <a:rPr lang="en-US" sz="2400" dirty="0"/>
              <a:t>(creates a new tab in the editor)</a:t>
            </a:r>
          </a:p>
          <a:p>
            <a:pPr>
              <a:buFont typeface="Arial" panose="020B0604020202020204" pitchFamily="34" charset="0"/>
              <a:buChar char="•"/>
            </a:pPr>
            <a:r>
              <a:rPr lang="en-US" sz="2400" b="1" dirty="0"/>
              <a:t>Open SQL file </a:t>
            </a:r>
            <a:r>
              <a:rPr lang="en-US" sz="2400" dirty="0"/>
              <a:t>(allows you to load a prepared file of SQL into the editor - the tab takes the name of he file)</a:t>
            </a:r>
          </a:p>
          <a:p>
            <a:pPr>
              <a:buFont typeface="Arial" panose="020B0604020202020204" pitchFamily="34" charset="0"/>
              <a:buChar char="•"/>
            </a:pPr>
            <a:r>
              <a:rPr lang="en-US" sz="2400" b="1" dirty="0"/>
              <a:t>Save SQL file </a:t>
            </a:r>
            <a:r>
              <a:rPr lang="en-US" sz="2400" dirty="0"/>
              <a:t>(allows you to save the current contents of the active pane to the local file system)</a:t>
            </a:r>
          </a:p>
          <a:p>
            <a:pPr>
              <a:buFont typeface="Arial" panose="020B0604020202020204" pitchFamily="34" charset="0"/>
              <a:buChar char="•"/>
            </a:pPr>
            <a:r>
              <a:rPr lang="en-US" sz="2400" b="1" dirty="0"/>
              <a:t>Execute SQL </a:t>
            </a:r>
            <a:r>
              <a:rPr lang="en-US" sz="2400" dirty="0"/>
              <a:t>(Executes all of the SQL statements in the editor pane)</a:t>
            </a:r>
          </a:p>
          <a:p>
            <a:pPr>
              <a:buFont typeface="Arial" panose="020B0604020202020204" pitchFamily="34" charset="0"/>
              <a:buChar char="•"/>
            </a:pPr>
            <a:r>
              <a:rPr lang="en-US" sz="2400" b="1" dirty="0"/>
              <a:t>Execute current line </a:t>
            </a:r>
            <a:r>
              <a:rPr lang="en-US" sz="2400" dirty="0"/>
              <a:t>(Actually executes whatever is selected)</a:t>
            </a:r>
            <a:endParaRPr lang="en-US" sz="2400" b="0" i="0" dirty="0">
              <a:effectLst/>
            </a:endParaRPr>
          </a:p>
        </p:txBody>
      </p:sp>
      <p:sp>
        <p:nvSpPr>
          <p:cNvPr id="6" name="TextBox 5">
            <a:extLst>
              <a:ext uri="{FF2B5EF4-FFF2-40B4-BE49-F238E27FC236}">
                <a16:creationId xmlns:a16="http://schemas.microsoft.com/office/drawing/2014/main" id="{EEE38CBE-0549-4BD8-BA74-A4B8B29B9568}"/>
              </a:ext>
            </a:extLst>
          </p:cNvPr>
          <p:cNvSpPr txBox="1"/>
          <p:nvPr/>
        </p:nvSpPr>
        <p:spPr>
          <a:xfrm>
            <a:off x="2637183" y="5803250"/>
            <a:ext cx="6268278" cy="584775"/>
          </a:xfrm>
          <a:prstGeom prst="rect">
            <a:avLst/>
          </a:prstGeom>
          <a:noFill/>
        </p:spPr>
        <p:txBody>
          <a:bodyPr wrap="square" rtlCol="0">
            <a:spAutoFit/>
          </a:bodyPr>
          <a:lstStyle/>
          <a:p>
            <a:pPr algn="ctr"/>
            <a:r>
              <a:rPr lang="it-IT" sz="2400" dirty="0"/>
              <a:t>Always end your query with a </a:t>
            </a:r>
            <a:r>
              <a:rPr lang="it-IT" sz="3200" b="1" dirty="0"/>
              <a:t>;</a:t>
            </a:r>
            <a:endParaRPr lang="it-IT" sz="2400" b="1" dirty="0"/>
          </a:p>
        </p:txBody>
      </p:sp>
    </p:spTree>
    <p:extLst>
      <p:ext uri="{BB962C8B-B14F-4D97-AF65-F5344CB8AC3E}">
        <p14:creationId xmlns:p14="http://schemas.microsoft.com/office/powerpoint/2010/main" val="61476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0137912" y="998371"/>
            <a:ext cx="1868559" cy="1384995"/>
          </a:xfrm>
          <a:prstGeom prst="rect">
            <a:avLst/>
          </a:prstGeom>
          <a:noFill/>
        </p:spPr>
        <p:txBody>
          <a:bodyPr wrap="square" rtlCol="0">
            <a:spAutoFit/>
          </a:bodyPr>
          <a:lstStyle/>
          <a:p>
            <a:r>
              <a:rPr lang="it-IT" sz="2800" dirty="0"/>
              <a:t>Create a new Database</a:t>
            </a:r>
          </a:p>
        </p:txBody>
      </p:sp>
      <p:pic>
        <p:nvPicPr>
          <p:cNvPr id="5" name="Picture 4">
            <a:extLst>
              <a:ext uri="{FF2B5EF4-FFF2-40B4-BE49-F238E27FC236}">
                <a16:creationId xmlns:a16="http://schemas.microsoft.com/office/drawing/2014/main" id="{890F1EEE-CE67-47A2-9CB5-A0BE4A53AC1E}"/>
              </a:ext>
            </a:extLst>
          </p:cNvPr>
          <p:cNvPicPr>
            <a:picLocks noChangeAspect="1"/>
          </p:cNvPicPr>
          <p:nvPr/>
        </p:nvPicPr>
        <p:blipFill>
          <a:blip r:embed="rId3"/>
          <a:stretch>
            <a:fillRect/>
          </a:stretch>
        </p:blipFill>
        <p:spPr>
          <a:xfrm>
            <a:off x="715618" y="1088952"/>
            <a:ext cx="9144000" cy="5140990"/>
          </a:xfrm>
          <a:prstGeom prst="rect">
            <a:avLst/>
          </a:prstGeom>
        </p:spPr>
      </p:pic>
      <p:sp>
        <p:nvSpPr>
          <p:cNvPr id="6" name="Rectangle 5">
            <a:extLst>
              <a:ext uri="{FF2B5EF4-FFF2-40B4-BE49-F238E27FC236}">
                <a16:creationId xmlns:a16="http://schemas.microsoft.com/office/drawing/2014/main" id="{C5614A26-2AB3-4AFB-A22D-156811F68D62}"/>
              </a:ext>
            </a:extLst>
          </p:cNvPr>
          <p:cNvSpPr/>
          <p:nvPr/>
        </p:nvSpPr>
        <p:spPr>
          <a:xfrm>
            <a:off x="715618" y="6229942"/>
            <a:ext cx="4281813" cy="461665"/>
          </a:xfrm>
          <a:prstGeom prst="rect">
            <a:avLst/>
          </a:prstGeom>
        </p:spPr>
        <p:txBody>
          <a:bodyPr wrap="none">
            <a:spAutoFit/>
          </a:bodyPr>
          <a:lstStyle/>
          <a:p>
            <a:r>
              <a:rPr lang="it-IT" sz="2400" dirty="0"/>
              <a:t>Write Changes &amp; Revert Changes</a:t>
            </a:r>
          </a:p>
        </p:txBody>
      </p:sp>
    </p:spTree>
    <p:extLst>
      <p:ext uri="{BB962C8B-B14F-4D97-AF65-F5344CB8AC3E}">
        <p14:creationId xmlns:p14="http://schemas.microsoft.com/office/powerpoint/2010/main" val="401832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D2451B-8B12-445A-B53F-C21543E0ADE2}"/>
              </a:ext>
            </a:extLst>
          </p:cNvPr>
          <p:cNvSpPr/>
          <p:nvPr/>
        </p:nvSpPr>
        <p:spPr>
          <a:xfrm>
            <a:off x="583095" y="1545969"/>
            <a:ext cx="9342783" cy="4021998"/>
          </a:xfrm>
          <a:prstGeom prst="rect">
            <a:avLst/>
          </a:prstGeom>
        </p:spPr>
        <p:txBody>
          <a:bodyPr wrap="square">
            <a:spAutoFit/>
          </a:bodyPr>
          <a:lstStyle/>
          <a:p>
            <a:r>
              <a:rPr lang="en-US" sz="2800" dirty="0"/>
              <a:t>Key Points</a:t>
            </a:r>
          </a:p>
          <a:p>
            <a:endParaRPr lang="en-US" sz="2800" dirty="0"/>
          </a:p>
          <a:p>
            <a:pPr>
              <a:lnSpc>
                <a:spcPct val="120000"/>
              </a:lnSpc>
              <a:buFont typeface="Arial" panose="020B0604020202020204" pitchFamily="34" charset="0"/>
              <a:buChar char="•"/>
            </a:pPr>
            <a:r>
              <a:rPr lang="en-US" sz="2800" dirty="0"/>
              <a:t>The DB Browser for SQLite application allows you to connect to an existing database or create a new database</a:t>
            </a:r>
          </a:p>
          <a:p>
            <a:pPr>
              <a:lnSpc>
                <a:spcPct val="120000"/>
              </a:lnSpc>
              <a:buFont typeface="Arial" panose="020B0604020202020204" pitchFamily="34" charset="0"/>
              <a:buChar char="•"/>
            </a:pPr>
            <a:r>
              <a:rPr lang="en-US" sz="2800" dirty="0"/>
              <a:t>When connected to a database you can create new tables</a:t>
            </a:r>
          </a:p>
          <a:p>
            <a:pPr>
              <a:lnSpc>
                <a:spcPct val="120000"/>
              </a:lnSpc>
              <a:buFont typeface="Arial" panose="020B0604020202020204" pitchFamily="34" charset="0"/>
              <a:buChar char="•"/>
            </a:pPr>
            <a:r>
              <a:rPr lang="en-US" sz="2800" dirty="0"/>
              <a:t>When connected to a database you can write and run SQL queries and view the results</a:t>
            </a:r>
          </a:p>
          <a:p>
            <a:pPr>
              <a:lnSpc>
                <a:spcPct val="120000"/>
              </a:lnSpc>
              <a:buFont typeface="Arial" panose="020B0604020202020204" pitchFamily="34" charset="0"/>
              <a:buChar char="•"/>
            </a:pPr>
            <a:r>
              <a:rPr lang="en-US" sz="2800" dirty="0"/>
              <a:t>You can save the results of a query to a file</a:t>
            </a:r>
            <a:endParaRPr lang="en-US" sz="2800" b="0" i="0" dirty="0">
              <a:effectLst/>
            </a:endParaRPr>
          </a:p>
        </p:txBody>
      </p:sp>
    </p:spTree>
    <p:extLst>
      <p:ext uri="{BB962C8B-B14F-4D97-AF65-F5344CB8AC3E}">
        <p14:creationId xmlns:p14="http://schemas.microsoft.com/office/powerpoint/2010/main" val="39181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235527" y="209262"/>
            <a:ext cx="66328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Before starting …some practical info</a:t>
            </a:r>
          </a:p>
        </p:txBody>
      </p:sp>
      <p:sp>
        <p:nvSpPr>
          <p:cNvPr id="5" name="Content Placeholder 2"/>
          <p:cNvSpPr txBox="1">
            <a:spLocks/>
          </p:cNvSpPr>
          <p:nvPr/>
        </p:nvSpPr>
        <p:spPr>
          <a:xfrm>
            <a:off x="152400" y="1950316"/>
            <a:ext cx="349921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err="1"/>
              <a:t>Coffe</a:t>
            </a:r>
            <a:r>
              <a:rPr lang="en-GB" sz="3600" dirty="0"/>
              <a:t> break </a:t>
            </a:r>
          </a:p>
          <a:p>
            <a:endParaRPr lang="en-GB" sz="3600" dirty="0"/>
          </a:p>
          <a:p>
            <a:r>
              <a:rPr lang="en-GB" sz="3600" dirty="0"/>
              <a:t>Restrooms</a:t>
            </a:r>
          </a:p>
          <a:p>
            <a:endParaRPr lang="en-GB" sz="3600" dirty="0"/>
          </a:p>
          <a:p>
            <a:r>
              <a:rPr lang="en-GB" sz="3600" dirty="0"/>
              <a:t>Stickers</a:t>
            </a:r>
          </a:p>
        </p:txBody>
      </p:sp>
      <p:pic>
        <p:nvPicPr>
          <p:cNvPr id="6" name="Picture 2" descr="Image result for pausa caff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592"/>
          <a:stretch/>
        </p:blipFill>
        <p:spPr bwMode="auto">
          <a:xfrm>
            <a:off x="7762008" y="105352"/>
            <a:ext cx="4327323" cy="38777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rest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611" y="1410784"/>
            <a:ext cx="3909363" cy="3909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560" y="4045094"/>
            <a:ext cx="3680218" cy="281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2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FCD57C0A-44AB-4E43-9DD7-6CBD02D5746B}"/>
              </a:ext>
            </a:extLst>
          </p:cNvPr>
          <p:cNvSpPr/>
          <p:nvPr/>
        </p:nvSpPr>
        <p:spPr>
          <a:xfrm>
            <a:off x="463825" y="1166842"/>
            <a:ext cx="10880035" cy="5262979"/>
          </a:xfrm>
          <a:prstGeom prst="rect">
            <a:avLst/>
          </a:prstGeom>
        </p:spPr>
        <p:txBody>
          <a:bodyPr wrap="square">
            <a:spAutoFit/>
          </a:bodyPr>
          <a:lstStyle/>
          <a:p>
            <a:r>
              <a:rPr lang="en-US" sz="2400" b="1" dirty="0"/>
              <a:t>Questions</a:t>
            </a:r>
          </a:p>
          <a:p>
            <a:endParaRPr lang="en-US" sz="2400" b="1" dirty="0"/>
          </a:p>
          <a:p>
            <a:pPr marL="342900" indent="-342900">
              <a:buFont typeface="Arial" panose="020B0604020202020204" pitchFamily="34" charset="0"/>
              <a:buChar char="•"/>
            </a:pPr>
            <a:r>
              <a:rPr lang="en-US" sz="2400" dirty="0"/>
              <a:t>What is SQL?</a:t>
            </a:r>
          </a:p>
          <a:p>
            <a:pPr marL="342900" indent="-342900">
              <a:buFont typeface="Arial" panose="020B0604020202020204" pitchFamily="34" charset="0"/>
              <a:buChar char="•"/>
            </a:pPr>
            <a:r>
              <a:rPr lang="en-US" sz="2400" dirty="0"/>
              <a:t>How can I return specific columns from a table?</a:t>
            </a:r>
          </a:p>
          <a:p>
            <a:pPr marL="342900" indent="-342900">
              <a:buFont typeface="Arial" panose="020B0604020202020204" pitchFamily="34" charset="0"/>
              <a:buChar char="•"/>
            </a:pPr>
            <a:r>
              <a:rPr lang="en-US" sz="2400" dirty="0"/>
              <a:t>How can I return specific rows from a table?</a:t>
            </a:r>
          </a:p>
          <a:p>
            <a:endParaRPr lang="en-US" sz="2400" b="1" dirty="0"/>
          </a:p>
          <a:p>
            <a:r>
              <a:rPr lang="en-US" sz="2400" b="1" dirty="0"/>
              <a:t>Objectives</a:t>
            </a:r>
          </a:p>
          <a:p>
            <a:endParaRPr lang="en-US" sz="2400" b="1" dirty="0"/>
          </a:p>
          <a:p>
            <a:pPr marL="342900" indent="-342900">
              <a:buFont typeface="Arial" panose="020B0604020202020204" pitchFamily="34" charset="0"/>
              <a:buChar char="•"/>
            </a:pPr>
            <a:r>
              <a:rPr lang="en-US" sz="2400" dirty="0"/>
              <a:t>Define SQL </a:t>
            </a:r>
          </a:p>
          <a:p>
            <a:pPr marL="342900" indent="-342900">
              <a:buFont typeface="Arial" panose="020B0604020202020204" pitchFamily="34" charset="0"/>
              <a:buChar char="•"/>
            </a:pPr>
            <a:r>
              <a:rPr lang="en-US" sz="2400" dirty="0"/>
              <a:t>Explain how SQL is used to access relational database tables</a:t>
            </a:r>
          </a:p>
          <a:p>
            <a:pPr marL="342900" indent="-342900">
              <a:buFont typeface="Arial" panose="020B0604020202020204" pitchFamily="34" charset="0"/>
              <a:buChar char="•"/>
            </a:pPr>
            <a:r>
              <a:rPr lang="en-US" sz="2400" dirty="0"/>
              <a:t>Understand the difference between DDL and DML</a:t>
            </a:r>
          </a:p>
          <a:p>
            <a:pPr marL="342900" indent="-342900">
              <a:buFont typeface="Arial" panose="020B0604020202020204" pitchFamily="34" charset="0"/>
              <a:buChar char="•"/>
            </a:pPr>
            <a:r>
              <a:rPr lang="en-US" sz="2400" dirty="0"/>
              <a:t>Create simple SQL queries to return rows and columns from existing tables</a:t>
            </a:r>
          </a:p>
          <a:p>
            <a:pPr marL="342900" indent="-342900">
              <a:buFont typeface="Arial" panose="020B0604020202020204" pitchFamily="34" charset="0"/>
              <a:buChar char="•"/>
            </a:pPr>
            <a:r>
              <a:rPr lang="en-US" sz="2400" dirty="0"/>
              <a:t>Construct more complex logical expressions for use in where clauses</a:t>
            </a:r>
          </a:p>
          <a:p>
            <a:pPr marL="342900" indent="-342900">
              <a:buFont typeface="Arial" panose="020B0604020202020204" pitchFamily="34" charset="0"/>
              <a:buChar char="•"/>
            </a:pPr>
            <a:r>
              <a:rPr lang="en-US" sz="2400" dirty="0"/>
              <a:t>Return sorted results from a query</a:t>
            </a:r>
            <a:endParaRPr lang="en-US" sz="2400" b="0" i="0" dirty="0">
              <a:effectLst/>
            </a:endParaRPr>
          </a:p>
        </p:txBody>
      </p:sp>
    </p:spTree>
    <p:extLst>
      <p:ext uri="{BB962C8B-B14F-4D97-AF65-F5344CB8AC3E}">
        <p14:creationId xmlns:p14="http://schemas.microsoft.com/office/powerpoint/2010/main" val="2030238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369" y="790193"/>
            <a:ext cx="3759478" cy="1384995"/>
          </a:xfrm>
          <a:prstGeom prst="rect">
            <a:avLst/>
          </a:prstGeom>
        </p:spPr>
        <p:txBody>
          <a:bodyPr wrap="square">
            <a:spAutoFit/>
          </a:bodyPr>
          <a:lstStyle/>
          <a:p>
            <a:r>
              <a:rPr lang="en-GB" sz="2800" dirty="0"/>
              <a:t>From Data organising </a:t>
            </a:r>
          </a:p>
          <a:p>
            <a:r>
              <a:rPr lang="en-GB" sz="2800" dirty="0"/>
              <a:t>to </a:t>
            </a:r>
          </a:p>
          <a:p>
            <a:r>
              <a:rPr lang="en-GB" sz="2800" dirty="0"/>
              <a:t>Data mining</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0" y="2942897"/>
            <a:ext cx="3836809" cy="2835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58151" y="854013"/>
            <a:ext cx="2774731" cy="523220"/>
          </a:xfrm>
          <a:prstGeom prst="rect">
            <a:avLst/>
          </a:prstGeom>
          <a:noFill/>
        </p:spPr>
        <p:txBody>
          <a:bodyPr wrap="square" rtlCol="0">
            <a:spAutoFit/>
          </a:bodyPr>
          <a:lstStyle/>
          <a:p>
            <a:r>
              <a:rPr lang="en-GB" sz="2800" dirty="0"/>
              <a:t>What is SQL?</a:t>
            </a:r>
          </a:p>
        </p:txBody>
      </p:sp>
      <p:sp>
        <p:nvSpPr>
          <p:cNvPr id="8" name="Rectangle 7"/>
          <p:cNvSpPr/>
          <p:nvPr/>
        </p:nvSpPr>
        <p:spPr>
          <a:xfrm>
            <a:off x="4399722" y="2219402"/>
            <a:ext cx="7571561" cy="3785652"/>
          </a:xfrm>
          <a:prstGeom prst="rect">
            <a:avLst/>
          </a:prstGeom>
        </p:spPr>
        <p:txBody>
          <a:bodyPr wrap="square">
            <a:spAutoFit/>
          </a:bodyPr>
          <a:lstStyle/>
          <a:p>
            <a:pPr marL="342900" indent="-342900">
              <a:buFont typeface="Arial" panose="020B0604020202020204" pitchFamily="34" charset="0"/>
              <a:buChar char="•"/>
            </a:pPr>
            <a:r>
              <a:rPr lang="en-US" sz="2400" dirty="0"/>
              <a:t>SQL or </a:t>
            </a:r>
            <a:r>
              <a:rPr lang="en-US" sz="2400" b="1" dirty="0"/>
              <a:t>Structured Query Language </a:t>
            </a:r>
            <a:r>
              <a:rPr lang="en-US" sz="2400" dirty="0"/>
              <a:t>is an international standard for </a:t>
            </a:r>
            <a:r>
              <a:rPr lang="en-US" sz="2400" b="1" dirty="0"/>
              <a:t>manipulating data in a relational database</a:t>
            </a:r>
            <a:r>
              <a:rPr lang="en-US" sz="2400" dirty="0"/>
              <a:t>. </a:t>
            </a:r>
            <a:r>
              <a:rPr lang="en-US" sz="2400" b="1" dirty="0"/>
              <a:t>Each</a:t>
            </a:r>
            <a:r>
              <a:rPr lang="en-US" sz="2400" dirty="0"/>
              <a:t> Relational Database system like Oracle, MySQL or SQLite implements its </a:t>
            </a:r>
            <a:r>
              <a:rPr lang="en-US" sz="2400" b="1" dirty="0"/>
              <a:t>own</a:t>
            </a:r>
            <a:r>
              <a:rPr lang="en-US" sz="2400" dirty="0"/>
              <a:t> variation of the </a:t>
            </a:r>
            <a:r>
              <a:rPr lang="en-US" sz="2400" b="1" dirty="0"/>
              <a:t>standard</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the type of commands and queries that we will want to write, </a:t>
            </a:r>
            <a:r>
              <a:rPr lang="en-US" sz="2400" b="1" dirty="0"/>
              <a:t>all of the implementations are much in agreement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Essentially you only have to learn SQL once.</a:t>
            </a:r>
          </a:p>
        </p:txBody>
      </p:sp>
      <p:pic>
        <p:nvPicPr>
          <p:cNvPr id="2052" name="Picture 4" descr="Image result for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9960" y="708040"/>
            <a:ext cx="2549306" cy="1338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D81BAF-3522-461F-B8FE-974F34E5E1FA}"/>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Tree>
    <p:extLst>
      <p:ext uri="{BB962C8B-B14F-4D97-AF65-F5344CB8AC3E}">
        <p14:creationId xmlns:p14="http://schemas.microsoft.com/office/powerpoint/2010/main" val="3857510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5" name="Content Placeholder 4">
            <a:extLst>
              <a:ext uri="{FF2B5EF4-FFF2-40B4-BE49-F238E27FC236}">
                <a16:creationId xmlns:a16="http://schemas.microsoft.com/office/drawing/2014/main" id="{5D7483FA-FFFC-4841-80ED-320E65ECA5FC}"/>
              </a:ext>
            </a:extLst>
          </p:cNvPr>
          <p:cNvSpPr>
            <a:spLocks noGrp="1"/>
          </p:cNvSpPr>
          <p:nvPr>
            <p:ph idx="1"/>
          </p:nvPr>
        </p:nvSpPr>
        <p:spPr>
          <a:xfrm>
            <a:off x="266700" y="1056998"/>
            <a:ext cx="11658600" cy="5184775"/>
          </a:xfrm>
        </p:spPr>
        <p:txBody>
          <a:bodyPr>
            <a:normAutofit/>
          </a:bodyPr>
          <a:lstStyle/>
          <a:p>
            <a:pPr marL="0" lvl="0" indent="0" eaLnBrk="0" fontAlgn="base" hangingPunct="0">
              <a:lnSpc>
                <a:spcPct val="100000"/>
              </a:lnSpc>
              <a:spcBef>
                <a:spcPct val="0"/>
              </a:spcBef>
              <a:spcAft>
                <a:spcPct val="0"/>
              </a:spcAft>
              <a:buNone/>
            </a:pPr>
            <a:endParaRPr lang="it-IT" altLang="it-IT" sz="3900" dirty="0"/>
          </a:p>
          <a:p>
            <a:pPr marL="0" lvl="0" indent="0" eaLnBrk="0" fontAlgn="base" hangingPunct="0">
              <a:lnSpc>
                <a:spcPct val="100000"/>
              </a:lnSpc>
              <a:spcBef>
                <a:spcPct val="0"/>
              </a:spcBef>
              <a:spcAft>
                <a:spcPct val="0"/>
              </a:spcAft>
              <a:buNone/>
            </a:pPr>
            <a:r>
              <a:rPr lang="it-IT" altLang="it-IT" sz="3900" b="1" dirty="0"/>
              <a:t>SQL and Relational database tables</a:t>
            </a:r>
          </a:p>
          <a:p>
            <a:pPr marL="0" lvl="0" indent="0" eaLnBrk="0" fontAlgn="base" hangingPunct="0">
              <a:lnSpc>
                <a:spcPct val="100000"/>
              </a:lnSpc>
              <a:spcBef>
                <a:spcPct val="0"/>
              </a:spcBef>
              <a:spcAft>
                <a:spcPct val="0"/>
              </a:spcAft>
              <a:buNone/>
            </a:pPr>
            <a:r>
              <a:rPr lang="it-IT" altLang="it-IT" sz="2200" dirty="0"/>
              <a:t>The strength of SQL is that a single SQL statement or query can </a:t>
            </a:r>
            <a:r>
              <a:rPr lang="it-IT" altLang="it-IT" sz="2200" b="1" dirty="0"/>
              <a:t>request data be returned from one or many of the tables in the database</a:t>
            </a:r>
            <a:r>
              <a:rPr lang="it-IT" altLang="it-IT" sz="2200" dirty="0"/>
              <a:t>. You can essentially define the relationships between tables </a:t>
            </a:r>
            <a:r>
              <a:rPr lang="it-IT" altLang="it-IT" sz="2200" b="1" dirty="0"/>
              <a:t>on-the-fly</a:t>
            </a:r>
            <a:r>
              <a:rPr lang="it-IT" altLang="it-IT" sz="2200" dirty="0"/>
              <a:t> as part of your query statement.</a:t>
            </a:r>
          </a:p>
          <a:p>
            <a:pPr marL="0" lvl="0" indent="0" eaLnBrk="0" fontAlgn="base" hangingPunct="0">
              <a:lnSpc>
                <a:spcPct val="100000"/>
              </a:lnSpc>
              <a:spcBef>
                <a:spcPct val="0"/>
              </a:spcBef>
              <a:spcAft>
                <a:spcPct val="0"/>
              </a:spcAft>
              <a:buNone/>
            </a:pPr>
            <a:endParaRPr lang="it-IT" altLang="it-IT" sz="2600" dirty="0"/>
          </a:p>
          <a:p>
            <a:pPr marL="0" lvl="0" indent="0" eaLnBrk="0" fontAlgn="base" hangingPunct="0">
              <a:lnSpc>
                <a:spcPct val="100000"/>
              </a:lnSpc>
              <a:spcBef>
                <a:spcPct val="0"/>
              </a:spcBef>
              <a:spcAft>
                <a:spcPct val="0"/>
              </a:spcAft>
              <a:buNone/>
            </a:pPr>
            <a:endParaRPr lang="it-IT" altLang="it-IT" sz="2600" dirty="0"/>
          </a:p>
          <a:p>
            <a:pPr marL="0" lvl="0" indent="0" eaLnBrk="0" fontAlgn="base" hangingPunct="0">
              <a:lnSpc>
                <a:spcPct val="100000"/>
              </a:lnSpc>
              <a:spcBef>
                <a:spcPct val="0"/>
              </a:spcBef>
              <a:spcAft>
                <a:spcPct val="0"/>
              </a:spcAft>
              <a:buNone/>
            </a:pPr>
            <a:r>
              <a:rPr lang="it-IT" altLang="it-IT" sz="3900" b="1" dirty="0"/>
              <a:t>DDL VS DML</a:t>
            </a:r>
          </a:p>
          <a:p>
            <a:pPr marL="0" lvl="0" indent="0" eaLnBrk="0" fontAlgn="base" hangingPunct="0">
              <a:lnSpc>
                <a:spcPct val="100000"/>
              </a:lnSpc>
              <a:spcBef>
                <a:spcPct val="0"/>
              </a:spcBef>
              <a:spcAft>
                <a:spcPct val="0"/>
              </a:spcAft>
              <a:buNone/>
            </a:pPr>
            <a:r>
              <a:rPr lang="it-IT" altLang="it-IT" sz="2200" dirty="0"/>
              <a:t>DDL stands for </a:t>
            </a:r>
            <a:r>
              <a:rPr lang="it-IT" altLang="it-IT" sz="2200" b="1" dirty="0"/>
              <a:t>Data Definition Language</a:t>
            </a:r>
            <a:r>
              <a:rPr lang="it-IT" altLang="it-IT" sz="2200" dirty="0"/>
              <a:t>. It is the set of SQL comands used to create </a:t>
            </a:r>
            <a:r>
              <a:rPr lang="it-IT" altLang="it-IT" sz="2200" b="1" dirty="0"/>
              <a:t>alter</a:t>
            </a:r>
            <a:r>
              <a:rPr lang="it-IT" altLang="it-IT" sz="2200" dirty="0"/>
              <a:t> of delete database objects such as </a:t>
            </a:r>
            <a:r>
              <a:rPr lang="it-IT" altLang="it-IT" sz="2200" b="1" dirty="0"/>
              <a:t>tables</a:t>
            </a:r>
            <a:r>
              <a:rPr lang="it-IT" altLang="it-IT" sz="2200" dirty="0"/>
              <a:t>.</a:t>
            </a:r>
          </a:p>
          <a:p>
            <a:pPr marL="0" lvl="0" indent="0" eaLnBrk="0" fontAlgn="base" hangingPunct="0">
              <a:lnSpc>
                <a:spcPct val="100000"/>
              </a:lnSpc>
              <a:spcBef>
                <a:spcPct val="0"/>
              </a:spcBef>
              <a:spcAft>
                <a:spcPct val="0"/>
              </a:spcAft>
              <a:buNone/>
            </a:pPr>
            <a:r>
              <a:rPr lang="it-IT" altLang="it-IT" sz="2200" dirty="0"/>
              <a:t>DML stands for </a:t>
            </a:r>
            <a:r>
              <a:rPr lang="it-IT" altLang="it-IT" sz="2200" b="1" dirty="0"/>
              <a:t>Data Manipulation Language</a:t>
            </a:r>
            <a:r>
              <a:rPr lang="it-IT" altLang="it-IT" sz="2200" dirty="0"/>
              <a:t>. Principally this is the </a:t>
            </a:r>
            <a:r>
              <a:rPr lang="it-IT" altLang="it-IT" sz="2200" b="1" dirty="0"/>
              <a:t>SELECT command </a:t>
            </a:r>
            <a:r>
              <a:rPr lang="it-IT" altLang="it-IT" sz="2200" dirty="0"/>
              <a:t>which is used to </a:t>
            </a:r>
            <a:r>
              <a:rPr lang="it-IT" altLang="it-IT" sz="2200" b="1" dirty="0"/>
              <a:t>extract data items </a:t>
            </a:r>
            <a:r>
              <a:rPr lang="it-IT" altLang="it-IT" sz="2200" dirty="0"/>
              <a:t>from one or more of the database tables.</a:t>
            </a:r>
          </a:p>
          <a:p>
            <a:endParaRPr lang="it-IT" dirty="0"/>
          </a:p>
        </p:txBody>
      </p:sp>
    </p:spTree>
    <p:extLst>
      <p:ext uri="{BB962C8B-B14F-4D97-AF65-F5344CB8AC3E}">
        <p14:creationId xmlns:p14="http://schemas.microsoft.com/office/powerpoint/2010/main" val="69474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2CE4A507-6998-4796-A106-5A5C17241FA3}"/>
              </a:ext>
            </a:extLst>
          </p:cNvPr>
          <p:cNvSpPr/>
          <p:nvPr/>
        </p:nvSpPr>
        <p:spPr>
          <a:xfrm>
            <a:off x="332740" y="1123986"/>
            <a:ext cx="8245783" cy="584775"/>
          </a:xfrm>
          <a:prstGeom prst="rect">
            <a:avLst/>
          </a:prstGeom>
        </p:spPr>
        <p:txBody>
          <a:bodyPr wrap="none">
            <a:spAutoFit/>
          </a:bodyPr>
          <a:lstStyle/>
          <a:p>
            <a:r>
              <a:rPr lang="en-US" sz="3200" b="1" dirty="0"/>
              <a:t>Simple SQL queries using the Select statement</a:t>
            </a:r>
            <a:endParaRPr lang="en-US" sz="3200" b="1" i="0" dirty="0">
              <a:effectLst/>
            </a:endParaRPr>
          </a:p>
        </p:txBody>
      </p:sp>
      <p:sp>
        <p:nvSpPr>
          <p:cNvPr id="5" name="Rectangle 1">
            <a:extLst>
              <a:ext uri="{FF2B5EF4-FFF2-40B4-BE49-F238E27FC236}">
                <a16:creationId xmlns:a16="http://schemas.microsoft.com/office/drawing/2014/main" id="{8EE63168-8048-49FB-A241-0ACB90F763D5}"/>
              </a:ext>
            </a:extLst>
          </p:cNvPr>
          <p:cNvSpPr>
            <a:spLocks noGrp="1" noChangeArrowheads="1"/>
          </p:cNvSpPr>
          <p:nvPr>
            <p:ph idx="1"/>
          </p:nvPr>
        </p:nvSpPr>
        <p:spPr bwMode="auto">
          <a:xfrm>
            <a:off x="705679" y="2637399"/>
            <a:ext cx="4833730" cy="3783059"/>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SELECT colnames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FROM tablename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WHERE conditions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GROUP BY colnames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HAVING conditions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ORDER BY colnames</a:t>
            </a:r>
            <a:r>
              <a:rPr kumimoji="0" lang="it-IT" altLang="it-IT" sz="4000" b="0" i="0" u="none" strike="noStrike" cap="none" normalizeH="0" baseline="0" dirty="0">
                <a:ln>
                  <a:noFill/>
                </a:ln>
                <a:solidFill>
                  <a:schemeClr val="tx1"/>
                </a:solidFill>
                <a:effectLst/>
              </a:rPr>
              <a:t> </a:t>
            </a:r>
          </a:p>
        </p:txBody>
      </p:sp>
      <p:pic>
        <p:nvPicPr>
          <p:cNvPr id="9221" name="Picture 5" descr="Risultati immagini per queries">
            <a:extLst>
              <a:ext uri="{FF2B5EF4-FFF2-40B4-BE49-F238E27FC236}">
                <a16:creationId xmlns:a16="http://schemas.microsoft.com/office/drawing/2014/main" id="{DF54D6F8-D595-47A5-AAC0-74651B6BB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2637399"/>
            <a:ext cx="5882940" cy="385493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6EB77FB-1F79-47C7-9505-1A282199200E}"/>
              </a:ext>
            </a:extLst>
          </p:cNvPr>
          <p:cNvSpPr txBox="1">
            <a:spLocks/>
          </p:cNvSpPr>
          <p:nvPr/>
        </p:nvSpPr>
        <p:spPr>
          <a:xfrm>
            <a:off x="8055365" y="1969206"/>
            <a:ext cx="3923576" cy="66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SQL queries </a:t>
            </a:r>
            <a:r>
              <a:rPr lang="en-GB" dirty="0">
                <a:hlinkClick r:id="rId3"/>
              </a:rPr>
              <a:t>repository</a:t>
            </a:r>
            <a:endParaRPr lang="en-GB" dirty="0"/>
          </a:p>
        </p:txBody>
      </p:sp>
    </p:spTree>
    <p:extLst>
      <p:ext uri="{BB962C8B-B14F-4D97-AF65-F5344CB8AC3E}">
        <p14:creationId xmlns:p14="http://schemas.microsoft.com/office/powerpoint/2010/main" val="203995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6009" y="776142"/>
            <a:ext cx="5811981" cy="4351338"/>
          </a:xfrm>
        </p:spPr>
        <p:txBody>
          <a:bodyPr/>
          <a:lstStyle/>
          <a:p>
            <a:pPr marL="0" indent="0">
              <a:buNone/>
            </a:pPr>
            <a:r>
              <a:rPr lang="en-GB" b="1" dirty="0"/>
              <a:t>Limiting Result</a:t>
            </a:r>
          </a:p>
          <a:p>
            <a:pPr marL="0" indent="0">
              <a:buNone/>
            </a:pPr>
            <a:r>
              <a:rPr lang="en-GB" sz="2400" dirty="0"/>
              <a:t>What if we want to see just the first 5, 10 </a:t>
            </a:r>
            <a:r>
              <a:rPr lang="en-GB" sz="2400" dirty="0" err="1"/>
              <a:t>etc</a:t>
            </a:r>
            <a:r>
              <a:rPr lang="en-GB" sz="2400" dirty="0"/>
              <a:t>  rows</a:t>
            </a:r>
          </a:p>
          <a:p>
            <a:pPr marL="0" indent="0">
              <a:buNone/>
            </a:pPr>
            <a:endParaRPr lang="en-GB" dirty="0"/>
          </a:p>
          <a:p>
            <a:pPr marL="0" indent="0">
              <a:buNone/>
            </a:pPr>
            <a:endParaRPr lang="en-GB" dirty="0"/>
          </a:p>
        </p:txBody>
      </p:sp>
      <p:sp>
        <p:nvSpPr>
          <p:cNvPr id="9" name="Right Arrow 8"/>
          <p:cNvSpPr/>
          <p:nvPr/>
        </p:nvSpPr>
        <p:spPr>
          <a:xfrm rot="5400000">
            <a:off x="8654410" y="2478389"/>
            <a:ext cx="978408" cy="484632"/>
          </a:xfrm>
          <a:prstGeom prst="rightArrow">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686414" y="3799353"/>
            <a:ext cx="914400" cy="461665"/>
          </a:xfrm>
          <a:prstGeom prst="rect">
            <a:avLst/>
          </a:prstGeom>
          <a:noFill/>
        </p:spPr>
        <p:txBody>
          <a:bodyPr wrap="square" rtlCol="0">
            <a:spAutoFit/>
          </a:bodyPr>
          <a:lstStyle/>
          <a:p>
            <a:r>
              <a:rPr lang="en-GB" sz="2400" b="1" dirty="0"/>
              <a:t>LIMIT</a:t>
            </a:r>
          </a:p>
        </p:txBody>
      </p:sp>
      <p:sp>
        <p:nvSpPr>
          <p:cNvPr id="5" name="TextBox 4">
            <a:extLst>
              <a:ext uri="{FF2B5EF4-FFF2-40B4-BE49-F238E27FC236}">
                <a16:creationId xmlns:a16="http://schemas.microsoft.com/office/drawing/2014/main" id="{79F3767C-DC32-4256-AE8B-42C2A417CF3A}"/>
              </a:ext>
            </a:extLst>
          </p:cNvPr>
          <p:cNvSpPr txBox="1"/>
          <p:nvPr/>
        </p:nvSpPr>
        <p:spPr>
          <a:xfrm>
            <a:off x="747746" y="1032981"/>
            <a:ext cx="3597236" cy="461665"/>
          </a:xfrm>
          <a:prstGeom prst="rect">
            <a:avLst/>
          </a:prstGeom>
          <a:noFill/>
        </p:spPr>
        <p:txBody>
          <a:bodyPr wrap="square" rtlCol="0">
            <a:spAutoFit/>
          </a:bodyPr>
          <a:lstStyle/>
          <a:p>
            <a:r>
              <a:rPr lang="it-IT" sz="2400" b="1" dirty="0"/>
              <a:t>SELECT </a:t>
            </a:r>
          </a:p>
        </p:txBody>
      </p:sp>
      <p:sp>
        <p:nvSpPr>
          <p:cNvPr id="13" name="Right Arrow 10">
            <a:extLst>
              <a:ext uri="{FF2B5EF4-FFF2-40B4-BE49-F238E27FC236}">
                <a16:creationId xmlns:a16="http://schemas.microsoft.com/office/drawing/2014/main" id="{5C1F5563-5BB5-4AA5-B1D6-F983DBA42563}"/>
              </a:ext>
            </a:extLst>
          </p:cNvPr>
          <p:cNvSpPr/>
          <p:nvPr/>
        </p:nvSpPr>
        <p:spPr>
          <a:xfrm rot="5400000">
            <a:off x="801459" y="1989185"/>
            <a:ext cx="978408" cy="484632"/>
          </a:xfrm>
          <a:prstGeom prst="rightArrow">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F5FCF0F-220F-4457-B140-6725B597C117}"/>
              </a:ext>
            </a:extLst>
          </p:cNvPr>
          <p:cNvSpPr txBox="1"/>
          <p:nvPr/>
        </p:nvSpPr>
        <p:spPr>
          <a:xfrm>
            <a:off x="310652" y="2968356"/>
            <a:ext cx="2857500" cy="830997"/>
          </a:xfrm>
          <a:prstGeom prst="rect">
            <a:avLst/>
          </a:prstGeom>
          <a:noFill/>
        </p:spPr>
        <p:txBody>
          <a:bodyPr wrap="square" rtlCol="0">
            <a:spAutoFit/>
          </a:bodyPr>
          <a:lstStyle/>
          <a:p>
            <a:r>
              <a:rPr lang="it-IT" sz="2400" dirty="0"/>
              <a:t>Which information I need to visualize</a:t>
            </a:r>
          </a:p>
        </p:txBody>
      </p:sp>
      <p:sp>
        <p:nvSpPr>
          <p:cNvPr id="14" name="TextBox 13">
            <a:extLst>
              <a:ext uri="{FF2B5EF4-FFF2-40B4-BE49-F238E27FC236}">
                <a16:creationId xmlns:a16="http://schemas.microsoft.com/office/drawing/2014/main" id="{681CA73E-8CFC-427E-9553-2E9FB572C687}"/>
              </a:ext>
            </a:extLst>
          </p:cNvPr>
          <p:cNvSpPr txBox="1"/>
          <p:nvPr/>
        </p:nvSpPr>
        <p:spPr>
          <a:xfrm>
            <a:off x="713643" y="4123634"/>
            <a:ext cx="2398644" cy="461665"/>
          </a:xfrm>
          <a:prstGeom prst="rect">
            <a:avLst/>
          </a:prstGeom>
          <a:noFill/>
        </p:spPr>
        <p:txBody>
          <a:bodyPr wrap="square" rtlCol="0">
            <a:spAutoFit/>
          </a:bodyPr>
          <a:lstStyle/>
          <a:p>
            <a:r>
              <a:rPr lang="it-IT" sz="2400" b="1" dirty="0"/>
              <a:t>FROM</a:t>
            </a:r>
          </a:p>
        </p:txBody>
      </p:sp>
      <p:sp>
        <p:nvSpPr>
          <p:cNvPr id="15" name="Arrow: Bent-Up 14">
            <a:extLst>
              <a:ext uri="{FF2B5EF4-FFF2-40B4-BE49-F238E27FC236}">
                <a16:creationId xmlns:a16="http://schemas.microsoft.com/office/drawing/2014/main" id="{DB6BE23F-ACF2-4C8C-A00D-65F81F204EA5}"/>
              </a:ext>
            </a:extLst>
          </p:cNvPr>
          <p:cNvSpPr/>
          <p:nvPr/>
        </p:nvSpPr>
        <p:spPr>
          <a:xfrm rot="5400000">
            <a:off x="1182483" y="5094538"/>
            <a:ext cx="763424" cy="697539"/>
          </a:xfrm>
          <a:prstGeom prst="bentUpArrow">
            <a:avLst>
              <a:gd name="adj1" fmla="val 25000"/>
              <a:gd name="adj2" fmla="val 25000"/>
              <a:gd name="adj3" fmla="val 5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374F8339-32DF-4BC8-8631-B17B47E063A1}"/>
              </a:ext>
            </a:extLst>
          </p:cNvPr>
          <p:cNvSpPr/>
          <p:nvPr/>
        </p:nvSpPr>
        <p:spPr>
          <a:xfrm>
            <a:off x="2138448" y="5371247"/>
            <a:ext cx="3804760" cy="461665"/>
          </a:xfrm>
          <a:prstGeom prst="rect">
            <a:avLst/>
          </a:prstGeom>
        </p:spPr>
        <p:txBody>
          <a:bodyPr wrap="none">
            <a:spAutoFit/>
          </a:bodyPr>
          <a:lstStyle/>
          <a:p>
            <a:r>
              <a:rPr lang="it-IT" sz="2400" dirty="0"/>
              <a:t>Where these info are located</a:t>
            </a:r>
          </a:p>
        </p:txBody>
      </p:sp>
      <p:sp>
        <p:nvSpPr>
          <p:cNvPr id="19" name="TextBox 18">
            <a:extLst>
              <a:ext uri="{FF2B5EF4-FFF2-40B4-BE49-F238E27FC236}">
                <a16:creationId xmlns:a16="http://schemas.microsoft.com/office/drawing/2014/main" id="{35F394E4-4164-4038-990F-5EFE6DF411B8}"/>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pic>
        <p:nvPicPr>
          <p:cNvPr id="10246" name="Picture 6" descr="Immagine correlata">
            <a:extLst>
              <a:ext uri="{FF2B5EF4-FFF2-40B4-BE49-F238E27FC236}">
                <a16:creationId xmlns:a16="http://schemas.microsoft.com/office/drawing/2014/main" id="{0E27ED33-0D9E-4CC4-A27B-F52C3727D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630" y="1082405"/>
            <a:ext cx="18669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19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503" y="681037"/>
            <a:ext cx="10515600" cy="4351338"/>
          </a:xfrm>
        </p:spPr>
        <p:txBody>
          <a:bodyPr/>
          <a:lstStyle/>
          <a:p>
            <a:pPr marL="0" indent="0">
              <a:buNone/>
            </a:pPr>
            <a:r>
              <a:rPr lang="en-GB" sz="3200" b="1" dirty="0"/>
              <a:t>Challenge</a:t>
            </a:r>
          </a:p>
          <a:p>
            <a:pPr marL="0" indent="0">
              <a:buNone/>
            </a:pPr>
            <a:endParaRPr lang="en-GB" dirty="0"/>
          </a:p>
          <a:p>
            <a:pPr marL="0" indent="0">
              <a:buNone/>
            </a:pPr>
            <a:r>
              <a:rPr lang="en-US" dirty="0"/>
              <a:t>Write a query that returns the </a:t>
            </a:r>
            <a:r>
              <a:rPr lang="en-US" b="1" dirty="0"/>
              <a:t>first 5 rows </a:t>
            </a:r>
            <a:r>
              <a:rPr lang="en-US" dirty="0"/>
              <a:t>from the </a:t>
            </a:r>
            <a:r>
              <a:rPr lang="en-US" b="1" dirty="0"/>
              <a:t>Farms table </a:t>
            </a:r>
            <a:r>
              <a:rPr lang="en-US" dirty="0"/>
              <a:t>with only the columns </a:t>
            </a:r>
            <a:r>
              <a:rPr lang="en-US" b="1" dirty="0"/>
              <a:t>Id, B16_year_liv, B17_year_liv, B18_sp_parents_liv, B19_grand_liv, B20_sp_grand_liv.</a:t>
            </a:r>
            <a:endParaRPr lang="en-GB" b="1"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37458" y="3488094"/>
            <a:ext cx="5070764" cy="2800767"/>
          </a:xfrm>
          <a:prstGeom prst="rect">
            <a:avLst/>
          </a:prstGeom>
          <a:noFill/>
        </p:spPr>
        <p:txBody>
          <a:bodyPr wrap="square" rtlCol="0">
            <a:spAutoFit/>
          </a:bodyPr>
          <a:lstStyle/>
          <a:p>
            <a:r>
              <a:rPr lang="en-GB" sz="2800" b="1" dirty="0"/>
              <a:t>Solution: </a:t>
            </a:r>
          </a:p>
          <a:p>
            <a:endParaRPr lang="en-GB" sz="2800" b="1" dirty="0"/>
          </a:p>
          <a:p>
            <a:r>
              <a:rPr lang="en-GB" sz="2400" b="1" dirty="0"/>
              <a:t>SELECT </a:t>
            </a:r>
            <a:r>
              <a:rPr lang="en-GB" sz="2400" dirty="0"/>
              <a:t> Id, B16_years_liv, B17_parents_liv, B18_sp_parents_liv, B19_grand_liv, B20_sp_grand_liv</a:t>
            </a:r>
          </a:p>
          <a:p>
            <a:r>
              <a:rPr lang="en-GB" sz="2400" b="1" dirty="0"/>
              <a:t>FROM</a:t>
            </a:r>
            <a:r>
              <a:rPr lang="en-GB" sz="2400" dirty="0"/>
              <a:t> Farms</a:t>
            </a:r>
          </a:p>
          <a:p>
            <a:r>
              <a:rPr lang="en-GB" sz="2400" b="1" dirty="0"/>
              <a:t>LIMIT</a:t>
            </a:r>
            <a:r>
              <a:rPr lang="en-GB" sz="2400" dirty="0"/>
              <a:t> 5;</a:t>
            </a:r>
          </a:p>
        </p:txBody>
      </p:sp>
      <p:sp>
        <p:nvSpPr>
          <p:cNvPr id="7" name="TextBox 6">
            <a:extLst>
              <a:ext uri="{FF2B5EF4-FFF2-40B4-BE49-F238E27FC236}">
                <a16:creationId xmlns:a16="http://schemas.microsoft.com/office/drawing/2014/main" id="{858C6EE0-61DE-4936-8DFB-B6CF551FE45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Tree>
    <p:extLst>
      <p:ext uri="{BB962C8B-B14F-4D97-AF65-F5344CB8AC3E}">
        <p14:creationId xmlns:p14="http://schemas.microsoft.com/office/powerpoint/2010/main" val="20078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99" y="945573"/>
            <a:ext cx="4609250" cy="4193986"/>
          </a:xfrm>
        </p:spPr>
        <p:txBody>
          <a:bodyPr>
            <a:normAutofit lnSpcReduction="10000"/>
          </a:bodyPr>
          <a:lstStyle/>
          <a:p>
            <a:pPr marL="0" indent="0">
              <a:buNone/>
            </a:pPr>
            <a:r>
              <a:rPr lang="en-GB" b="1" dirty="0"/>
              <a:t>Filtering</a:t>
            </a:r>
          </a:p>
          <a:p>
            <a:pPr marL="0" indent="0">
              <a:buNone/>
            </a:pPr>
            <a:r>
              <a:rPr lang="en-GB" sz="2400" dirty="0"/>
              <a:t>What if you want to see just the data meeting a certain criteria</a:t>
            </a:r>
          </a:p>
          <a:p>
            <a:pPr marL="0" indent="0">
              <a:buNone/>
            </a:pPr>
            <a:r>
              <a:rPr lang="en-US" sz="2400" dirty="0"/>
              <a:t>i.e. certain values or ranges within one or more columns.</a:t>
            </a:r>
          </a:p>
          <a:p>
            <a:pPr marL="0" indent="0">
              <a:buNone/>
            </a:pPr>
            <a:endParaRPr lang="en-GB" sz="2000" dirty="0"/>
          </a:p>
          <a:p>
            <a:pPr marL="0" indent="0">
              <a:buNone/>
            </a:pPr>
            <a:r>
              <a:rPr lang="en-GB" sz="2400" dirty="0"/>
              <a:t>Works both for alphanumeric data than for numeric (n this example we are only interested in rows where the </a:t>
            </a:r>
            <a:r>
              <a:rPr lang="en-GB" sz="2400" b="1" dirty="0"/>
              <a:t>value in the B16_years_liv column is greater than 25</a:t>
            </a:r>
            <a:r>
              <a:rPr lang="en-GB" sz="2400" dirty="0"/>
              <a:t>)</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369" y="3307622"/>
            <a:ext cx="4260273" cy="339266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5755455" y="1713379"/>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553442" y="1736346"/>
            <a:ext cx="1334669" cy="461665"/>
          </a:xfrm>
          <a:prstGeom prst="rect">
            <a:avLst/>
          </a:prstGeom>
          <a:noFill/>
        </p:spPr>
        <p:txBody>
          <a:bodyPr wrap="square" rtlCol="0">
            <a:spAutoFit/>
          </a:bodyPr>
          <a:lstStyle/>
          <a:p>
            <a:r>
              <a:rPr lang="en-GB" sz="2400" b="1" dirty="0"/>
              <a:t>WHERE</a:t>
            </a:r>
          </a:p>
        </p:txBody>
      </p:sp>
      <p:sp>
        <p:nvSpPr>
          <p:cNvPr id="5" name="TextBox 4"/>
          <p:cNvSpPr txBox="1"/>
          <p:nvPr/>
        </p:nvSpPr>
        <p:spPr>
          <a:xfrm>
            <a:off x="3371596" y="5003953"/>
            <a:ext cx="4340773" cy="1815882"/>
          </a:xfrm>
          <a:prstGeom prst="rect">
            <a:avLst/>
          </a:prstGeom>
          <a:noFill/>
        </p:spPr>
        <p:txBody>
          <a:bodyPr wrap="square" rtlCol="0">
            <a:spAutoFit/>
          </a:bodyPr>
          <a:lstStyle/>
          <a:p>
            <a:pPr algn="just"/>
            <a:r>
              <a:rPr lang="en-GB" sz="2800" dirty="0"/>
              <a:t>Combine more than one condition with </a:t>
            </a:r>
            <a:r>
              <a:rPr lang="en-GB" sz="2800" b="1" dirty="0"/>
              <a:t>AND</a:t>
            </a:r>
            <a:r>
              <a:rPr lang="en-GB" sz="2800" dirty="0"/>
              <a:t> </a:t>
            </a:r>
            <a:r>
              <a:rPr lang="en-GB" sz="2800" dirty="0" err="1"/>
              <a:t>and</a:t>
            </a:r>
            <a:r>
              <a:rPr lang="en-GB" sz="2800" b="1" dirty="0"/>
              <a:t> OR</a:t>
            </a:r>
          </a:p>
          <a:p>
            <a:pPr algn="just"/>
            <a:r>
              <a:rPr lang="en-GB" sz="2800" dirty="0"/>
              <a:t>Also using brackets to specify priority</a:t>
            </a:r>
            <a:r>
              <a:rPr lang="en-GB" sz="2800" b="1" dirty="0"/>
              <a:t> </a:t>
            </a:r>
          </a:p>
        </p:txBody>
      </p:sp>
      <p:sp>
        <p:nvSpPr>
          <p:cNvPr id="8" name="TextBox 7">
            <a:extLst>
              <a:ext uri="{FF2B5EF4-FFF2-40B4-BE49-F238E27FC236}">
                <a16:creationId xmlns:a16="http://schemas.microsoft.com/office/drawing/2014/main" id="{C8B36802-3456-487F-BBC1-0D28CDDB6E1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Tree>
    <p:extLst>
      <p:ext uri="{BB962C8B-B14F-4D97-AF65-F5344CB8AC3E}">
        <p14:creationId xmlns:p14="http://schemas.microsoft.com/office/powerpoint/2010/main" val="1040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369" y="3307622"/>
            <a:ext cx="4260273" cy="339266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356581" y="4761636"/>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B36802-3456-487F-BBC1-0D28CDDB6E1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D2F0C1C9-5C4E-4767-8921-6206CA837CE3}"/>
              </a:ext>
            </a:extLst>
          </p:cNvPr>
          <p:cNvSpPr/>
          <p:nvPr/>
        </p:nvSpPr>
        <p:spPr>
          <a:xfrm>
            <a:off x="245027" y="793283"/>
            <a:ext cx="4455900" cy="584775"/>
          </a:xfrm>
          <a:prstGeom prst="rect">
            <a:avLst/>
          </a:prstGeom>
        </p:spPr>
        <p:txBody>
          <a:bodyPr wrap="none">
            <a:spAutoFit/>
          </a:bodyPr>
          <a:lstStyle/>
          <a:p>
            <a:r>
              <a:rPr lang="it-IT" sz="3200" b="1" dirty="0"/>
              <a:t>BETWEEN or IN </a:t>
            </a:r>
            <a:r>
              <a:rPr lang="it-IT" sz="3200" dirty="0"/>
              <a:t>operators</a:t>
            </a:r>
          </a:p>
        </p:txBody>
      </p:sp>
      <p:sp>
        <p:nvSpPr>
          <p:cNvPr id="12" name="TextBox 11">
            <a:extLst>
              <a:ext uri="{FF2B5EF4-FFF2-40B4-BE49-F238E27FC236}">
                <a16:creationId xmlns:a16="http://schemas.microsoft.com/office/drawing/2014/main" id="{154A24CD-01CA-415A-90FB-28D88FB2FD35}"/>
              </a:ext>
            </a:extLst>
          </p:cNvPr>
          <p:cNvSpPr txBox="1"/>
          <p:nvPr/>
        </p:nvSpPr>
        <p:spPr>
          <a:xfrm>
            <a:off x="219358" y="1623216"/>
            <a:ext cx="3670851" cy="1938992"/>
          </a:xfrm>
          <a:prstGeom prst="rect">
            <a:avLst/>
          </a:prstGeom>
          <a:noFill/>
        </p:spPr>
        <p:txBody>
          <a:bodyPr wrap="square" rtlCol="0">
            <a:spAutoFit/>
          </a:bodyPr>
          <a:lstStyle/>
          <a:p>
            <a:r>
              <a:rPr lang="en-US" sz="2400" b="1" dirty="0"/>
              <a:t>SELECT </a:t>
            </a:r>
            <a:r>
              <a:rPr lang="en-US" sz="2400" dirty="0"/>
              <a:t>Id, B16_years_liv</a:t>
            </a:r>
          </a:p>
          <a:p>
            <a:r>
              <a:rPr lang="en-US" sz="2400" b="1" dirty="0"/>
              <a:t>FROM </a:t>
            </a:r>
            <a:r>
              <a:rPr lang="en-US" sz="2400" dirty="0"/>
              <a:t>Farms</a:t>
            </a:r>
          </a:p>
          <a:p>
            <a:r>
              <a:rPr lang="en-US" sz="2400" b="1" dirty="0"/>
              <a:t>WHERE </a:t>
            </a:r>
            <a:r>
              <a:rPr lang="en-US" sz="2400" dirty="0"/>
              <a:t>B16_years_liv &gt; 50 </a:t>
            </a:r>
            <a:r>
              <a:rPr lang="en-US" sz="2400" b="1" dirty="0"/>
              <a:t>AND </a:t>
            </a:r>
            <a:r>
              <a:rPr lang="en-US" sz="2400" dirty="0"/>
              <a:t>B16_years_liv &lt; 60;</a:t>
            </a:r>
            <a:endParaRPr lang="it-IT" sz="2400" dirty="0"/>
          </a:p>
          <a:p>
            <a:endParaRPr lang="it-IT" sz="2400" dirty="0"/>
          </a:p>
        </p:txBody>
      </p:sp>
      <p:sp>
        <p:nvSpPr>
          <p:cNvPr id="14" name="Right Arrow 5">
            <a:extLst>
              <a:ext uri="{FF2B5EF4-FFF2-40B4-BE49-F238E27FC236}">
                <a16:creationId xmlns:a16="http://schemas.microsoft.com/office/drawing/2014/main" id="{7F6C243C-A8D5-460D-A044-5811E0C375DD}"/>
              </a:ext>
            </a:extLst>
          </p:cNvPr>
          <p:cNvSpPr/>
          <p:nvPr/>
        </p:nvSpPr>
        <p:spPr>
          <a:xfrm rot="5400000">
            <a:off x="2226089" y="3457208"/>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530ED-886A-4721-9FA8-D3C544B06C59}"/>
              </a:ext>
            </a:extLst>
          </p:cNvPr>
          <p:cNvSpPr txBox="1"/>
          <p:nvPr/>
        </p:nvSpPr>
        <p:spPr>
          <a:xfrm>
            <a:off x="6542566" y="1368627"/>
            <a:ext cx="4412974" cy="1569660"/>
          </a:xfrm>
          <a:prstGeom prst="rect">
            <a:avLst/>
          </a:prstGeom>
          <a:noFill/>
        </p:spPr>
        <p:txBody>
          <a:bodyPr wrap="square" rtlCol="0">
            <a:spAutoFit/>
          </a:bodyPr>
          <a:lstStyle/>
          <a:p>
            <a:r>
              <a:rPr lang="en-US" sz="2400" b="1" dirty="0"/>
              <a:t>SELECT </a:t>
            </a:r>
            <a:r>
              <a:rPr lang="en-US" sz="2400" dirty="0"/>
              <a:t>Id, B16_years_liv</a:t>
            </a:r>
          </a:p>
          <a:p>
            <a:r>
              <a:rPr lang="en-US" sz="2400" b="1" dirty="0"/>
              <a:t>FROM </a:t>
            </a:r>
            <a:r>
              <a:rPr lang="en-US" sz="2400" dirty="0"/>
              <a:t>Farms</a:t>
            </a:r>
          </a:p>
          <a:p>
            <a:r>
              <a:rPr lang="en-US" sz="2400" b="1" dirty="0"/>
              <a:t>WHERE </a:t>
            </a:r>
            <a:r>
              <a:rPr lang="en-US" sz="2400" dirty="0"/>
              <a:t>B16_years_liv </a:t>
            </a:r>
            <a:r>
              <a:rPr lang="en-US" sz="2400" b="1" dirty="0"/>
              <a:t>BETWEEN </a:t>
            </a:r>
            <a:r>
              <a:rPr lang="en-US" sz="2400" dirty="0"/>
              <a:t>21 </a:t>
            </a:r>
            <a:r>
              <a:rPr lang="en-US" sz="2400" b="1" dirty="0"/>
              <a:t>AND</a:t>
            </a:r>
            <a:r>
              <a:rPr lang="en-US" sz="2400" dirty="0"/>
              <a:t> 29;</a:t>
            </a:r>
            <a:endParaRPr lang="it-IT" sz="2400" dirty="0"/>
          </a:p>
        </p:txBody>
      </p:sp>
      <p:sp>
        <p:nvSpPr>
          <p:cNvPr id="17" name="TextBox 16">
            <a:extLst>
              <a:ext uri="{FF2B5EF4-FFF2-40B4-BE49-F238E27FC236}">
                <a16:creationId xmlns:a16="http://schemas.microsoft.com/office/drawing/2014/main" id="{EF6DED4F-6475-4EAB-A81B-99B6DE2C14C3}"/>
              </a:ext>
            </a:extLst>
          </p:cNvPr>
          <p:cNvSpPr txBox="1"/>
          <p:nvPr/>
        </p:nvSpPr>
        <p:spPr>
          <a:xfrm>
            <a:off x="1149555" y="4265288"/>
            <a:ext cx="3207026" cy="2308324"/>
          </a:xfrm>
          <a:prstGeom prst="rect">
            <a:avLst/>
          </a:prstGeom>
          <a:noFill/>
        </p:spPr>
        <p:txBody>
          <a:bodyPr wrap="square" rtlCol="0">
            <a:spAutoFit/>
          </a:bodyPr>
          <a:lstStyle/>
          <a:p>
            <a:r>
              <a:rPr lang="en-US" sz="2400" b="1" dirty="0"/>
              <a:t>SELECT </a:t>
            </a:r>
            <a:r>
              <a:rPr lang="en-US" sz="2400" dirty="0"/>
              <a:t>Id, B16_years_liv</a:t>
            </a:r>
          </a:p>
          <a:p>
            <a:r>
              <a:rPr lang="en-US" sz="2400" b="1" dirty="0"/>
              <a:t>FROM </a:t>
            </a:r>
            <a:r>
              <a:rPr lang="en-US" sz="2400" dirty="0"/>
              <a:t>Farms</a:t>
            </a:r>
          </a:p>
          <a:p>
            <a:r>
              <a:rPr lang="en-US" sz="2400" b="1" dirty="0"/>
              <a:t>WHERE </a:t>
            </a:r>
            <a:r>
              <a:rPr lang="en-US" sz="2400" dirty="0"/>
              <a:t>B16_years_liv </a:t>
            </a:r>
            <a:r>
              <a:rPr lang="en-US" sz="2400" b="1" dirty="0"/>
              <a:t>IN </a:t>
            </a:r>
            <a:r>
              <a:rPr lang="en-US" sz="2400" dirty="0"/>
              <a:t>(51, 52, 53, 54, 55, 56, 57, 58, 59);</a:t>
            </a:r>
            <a:endParaRPr lang="it-IT" sz="2400" dirty="0"/>
          </a:p>
        </p:txBody>
      </p:sp>
      <p:sp>
        <p:nvSpPr>
          <p:cNvPr id="18" name="TextBox 17">
            <a:extLst>
              <a:ext uri="{FF2B5EF4-FFF2-40B4-BE49-F238E27FC236}">
                <a16:creationId xmlns:a16="http://schemas.microsoft.com/office/drawing/2014/main" id="{1AB16C8B-56D6-4ED2-A7E7-3BEC544013F2}"/>
              </a:ext>
            </a:extLst>
          </p:cNvPr>
          <p:cNvSpPr txBox="1"/>
          <p:nvPr/>
        </p:nvSpPr>
        <p:spPr>
          <a:xfrm>
            <a:off x="5372764" y="4588453"/>
            <a:ext cx="2339605" cy="830997"/>
          </a:xfrm>
          <a:prstGeom prst="rect">
            <a:avLst/>
          </a:prstGeom>
          <a:noFill/>
        </p:spPr>
        <p:txBody>
          <a:bodyPr wrap="square" rtlCol="0">
            <a:spAutoFit/>
          </a:bodyPr>
          <a:lstStyle/>
          <a:p>
            <a:r>
              <a:rPr lang="it-IT" sz="2400" dirty="0"/>
              <a:t>N.B. No need to be in order</a:t>
            </a:r>
          </a:p>
        </p:txBody>
      </p:sp>
    </p:spTree>
    <p:extLst>
      <p:ext uri="{BB962C8B-B14F-4D97-AF65-F5344CB8AC3E}">
        <p14:creationId xmlns:p14="http://schemas.microsoft.com/office/powerpoint/2010/main" val="415780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808383"/>
            <a:ext cx="11758744" cy="4921771"/>
          </a:xfrm>
        </p:spPr>
        <p:txBody>
          <a:bodyPr>
            <a:normAutofit/>
          </a:bodyPr>
          <a:lstStyle/>
          <a:p>
            <a:pPr marL="0" indent="0">
              <a:buNone/>
            </a:pPr>
            <a:r>
              <a:rPr lang="en-GB" sz="3200" b="1" dirty="0"/>
              <a:t>Challenge</a:t>
            </a:r>
          </a:p>
          <a:p>
            <a:pPr marL="0" indent="0">
              <a:buNone/>
            </a:pPr>
            <a:endParaRPr lang="en-GB" sz="3200" b="1" dirty="0"/>
          </a:p>
          <a:p>
            <a:pPr marL="0" indent="0">
              <a:buNone/>
            </a:pPr>
            <a:r>
              <a:rPr lang="en-GB" altLang="it-IT" sz="2400" dirty="0"/>
              <a:t>Write a query using the </a:t>
            </a:r>
            <a:r>
              <a:rPr lang="en-GB" altLang="it-IT" sz="2400" b="1" dirty="0"/>
              <a:t>Farms table </a:t>
            </a:r>
            <a:r>
              <a:rPr lang="en-GB" altLang="it-IT" sz="2400" dirty="0"/>
              <a:t>which returns the </a:t>
            </a:r>
            <a:r>
              <a:rPr lang="en-GB" altLang="it-IT" sz="2400" b="1" dirty="0"/>
              <a:t>columns Id, A09_village, A11_years_farm, B16_years_liv.</a:t>
            </a:r>
            <a:r>
              <a:rPr lang="en-GB" altLang="it-IT" sz="2400" dirty="0"/>
              <a:t> We are only interested in rows where the </a:t>
            </a:r>
            <a:r>
              <a:rPr lang="en-GB" altLang="it-IT" sz="2400" b="1" dirty="0"/>
              <a:t>A09_village value </a:t>
            </a:r>
            <a:r>
              <a:rPr lang="en-GB" altLang="it-IT" sz="2400" dirty="0"/>
              <a:t>is either </a:t>
            </a:r>
            <a:r>
              <a:rPr lang="en-GB" altLang="it-IT" sz="2400" b="1" dirty="0"/>
              <a:t>‘God’ or ‘</a:t>
            </a:r>
            <a:r>
              <a:rPr lang="en-GB" altLang="it-IT" sz="2400" b="1" dirty="0" err="1"/>
              <a:t>Ruaca</a:t>
            </a:r>
            <a:r>
              <a:rPr lang="en-GB" altLang="it-IT" sz="2400" b="1" dirty="0"/>
              <a:t>’. </a:t>
            </a:r>
            <a:r>
              <a:rPr lang="en-GB" altLang="it-IT" sz="2400" dirty="0"/>
              <a:t>Additionally we only want </a:t>
            </a:r>
            <a:r>
              <a:rPr lang="en-GB" altLang="it-IT" sz="2400" b="1" dirty="0"/>
              <a:t>A11_years_farm</a:t>
            </a:r>
            <a:r>
              <a:rPr lang="en-GB" altLang="it-IT" sz="2400" dirty="0"/>
              <a:t> values </a:t>
            </a:r>
            <a:r>
              <a:rPr lang="en-GB" altLang="it-IT" sz="2400" b="1" dirty="0"/>
              <a:t>in the range 20 to 30 exclusive </a:t>
            </a:r>
            <a:r>
              <a:rPr lang="en-GB" altLang="it-IT" sz="2400" dirty="0"/>
              <a:t>and </a:t>
            </a:r>
            <a:r>
              <a:rPr lang="en-GB" altLang="it-IT" sz="2400" b="1" dirty="0"/>
              <a:t>B16_years_liv </a:t>
            </a:r>
            <a:r>
              <a:rPr lang="en-GB" altLang="it-IT" sz="2400" dirty="0"/>
              <a:t>values strictly </a:t>
            </a:r>
            <a:r>
              <a:rPr lang="en-GB" altLang="it-IT" sz="2400" b="1" dirty="0"/>
              <a:t>greater than 40</a:t>
            </a:r>
            <a:r>
              <a:rPr lang="en-GB" altLang="it-IT" sz="2400" dirty="0"/>
              <a:t>. There are many ways of doing this, but try to use </a:t>
            </a:r>
            <a:r>
              <a:rPr lang="en-GB" altLang="it-IT" sz="2400" b="1" dirty="0"/>
              <a:t>an inequality</a:t>
            </a:r>
            <a:r>
              <a:rPr lang="en-GB" altLang="it-IT" sz="2400" dirty="0"/>
              <a:t>, an </a:t>
            </a:r>
            <a:r>
              <a:rPr lang="en-GB" altLang="it-IT" sz="2400" b="1" dirty="0"/>
              <a:t>IN clause </a:t>
            </a:r>
            <a:r>
              <a:rPr lang="en-GB" altLang="it-IT" sz="2400" dirty="0"/>
              <a:t>and a </a:t>
            </a:r>
            <a:r>
              <a:rPr lang="en-GB" altLang="it-IT" sz="2400" b="1" dirty="0"/>
              <a:t>BETWEEN clause</a:t>
            </a:r>
            <a:r>
              <a:rPr lang="en-GB" altLang="it-IT" sz="2400" dirty="0"/>
              <a:t>.</a:t>
            </a:r>
          </a:p>
          <a:p>
            <a:pPr marL="0" indent="0">
              <a:buNone/>
            </a:pPr>
            <a:endParaRPr lang="en-GB" sz="2400"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93379" y="3958935"/>
            <a:ext cx="7236262" cy="2369880"/>
          </a:xfrm>
          <a:prstGeom prst="rect">
            <a:avLst/>
          </a:prstGeom>
          <a:noFill/>
        </p:spPr>
        <p:txBody>
          <a:bodyPr wrap="square" rtlCol="0">
            <a:spAutoFit/>
          </a:bodyPr>
          <a:lstStyle/>
          <a:p>
            <a:r>
              <a:rPr lang="en-GB" sz="2800" b="1" dirty="0"/>
              <a:t>Solution: </a:t>
            </a:r>
          </a:p>
          <a:p>
            <a:r>
              <a:rPr lang="en-GB" sz="2400" dirty="0"/>
              <a:t>SELECT Id, A09_village, A11_years_farm, B16_years_liv</a:t>
            </a:r>
          </a:p>
          <a:p>
            <a:r>
              <a:rPr lang="en-GB" sz="2400" dirty="0"/>
              <a:t>FROM Farms</a:t>
            </a:r>
          </a:p>
          <a:p>
            <a:r>
              <a:rPr lang="en-GB" sz="2400" dirty="0"/>
              <a:t>WHERE     A09_village IN ('God', '</a:t>
            </a:r>
            <a:r>
              <a:rPr lang="en-GB" sz="2400" dirty="0" err="1"/>
              <a:t>Ruaca</a:t>
            </a:r>
            <a:r>
              <a:rPr lang="en-GB" sz="2400" dirty="0"/>
              <a:t>') </a:t>
            </a:r>
          </a:p>
          <a:p>
            <a:r>
              <a:rPr lang="en-GB" sz="2400" dirty="0"/>
              <a:t>AND A11_years_farm BETWEEN 21 AND 29</a:t>
            </a:r>
          </a:p>
          <a:p>
            <a:r>
              <a:rPr lang="en-GB" sz="2400" dirty="0"/>
              <a:t>AND B16_years_liv &gt; 40;</a:t>
            </a:r>
          </a:p>
        </p:txBody>
      </p:sp>
      <p:sp>
        <p:nvSpPr>
          <p:cNvPr id="7" name="TextBox 6">
            <a:extLst>
              <a:ext uri="{FF2B5EF4-FFF2-40B4-BE49-F238E27FC236}">
                <a16:creationId xmlns:a16="http://schemas.microsoft.com/office/drawing/2014/main" id="{858C6EE0-61DE-4936-8DFB-B6CF551FE45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5" name="Rectangle 2">
            <a:extLst>
              <a:ext uri="{FF2B5EF4-FFF2-40B4-BE49-F238E27FC236}">
                <a16:creationId xmlns:a16="http://schemas.microsoft.com/office/drawing/2014/main" id="{C25A8D1B-F65E-48B6-A020-027D7BE44F3B}"/>
              </a:ext>
            </a:extLst>
          </p:cNvPr>
          <p:cNvSpPr>
            <a:spLocks noChangeArrowheads="1"/>
          </p:cNvSpPr>
          <p:nvPr/>
        </p:nvSpPr>
        <p:spPr bwMode="auto">
          <a:xfrm>
            <a:off x="0" y="90100"/>
            <a:ext cx="65" cy="2769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435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54" y="952789"/>
            <a:ext cx="6456218" cy="4351338"/>
          </a:xfrm>
        </p:spPr>
        <p:txBody>
          <a:bodyPr/>
          <a:lstStyle/>
          <a:p>
            <a:pPr marL="0" indent="0">
              <a:buNone/>
            </a:pPr>
            <a:r>
              <a:rPr lang="en-GB" b="1" dirty="0"/>
              <a:t>Sorting </a:t>
            </a:r>
          </a:p>
          <a:p>
            <a:pPr marL="0" indent="0">
              <a:buNone/>
            </a:pPr>
            <a:endParaRPr lang="en-GB" b="1" dirty="0"/>
          </a:p>
          <a:p>
            <a:pPr marL="0" indent="0">
              <a:buNone/>
            </a:pPr>
            <a:r>
              <a:rPr lang="en-GB" sz="2400" dirty="0"/>
              <a:t>We can also sort the results of our queries </a:t>
            </a:r>
          </a:p>
          <a:p>
            <a:pPr marL="0" indent="0">
              <a:buNone/>
            </a:pPr>
            <a:r>
              <a:rPr lang="en-GB" sz="2400" dirty="0"/>
              <a:t>How do we want our data to be displayed </a:t>
            </a:r>
          </a:p>
          <a:p>
            <a:pPr marL="0" indent="0">
              <a:buNone/>
            </a:pPr>
            <a:endParaRPr lang="en-GB" b="1" dirty="0"/>
          </a:p>
        </p:txBody>
      </p:sp>
      <p:pic>
        <p:nvPicPr>
          <p:cNvPr id="4098" name="Picture 2" descr="Image result for sor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913" y="3429000"/>
            <a:ext cx="4402281" cy="330171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2022226" y="3265808"/>
            <a:ext cx="759331" cy="484632"/>
          </a:xfrm>
          <a:prstGeom prst="rightArrow">
            <a:avLst/>
          </a:prstGeom>
          <a:solidFill>
            <a:schemeClr val="accent4">
              <a:alpha val="69804"/>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637590" y="3952619"/>
            <a:ext cx="2013236" cy="461665"/>
          </a:xfrm>
          <a:prstGeom prst="rect">
            <a:avLst/>
          </a:prstGeom>
          <a:noFill/>
        </p:spPr>
        <p:txBody>
          <a:bodyPr wrap="square" rtlCol="0">
            <a:spAutoFit/>
          </a:bodyPr>
          <a:lstStyle/>
          <a:p>
            <a:r>
              <a:rPr lang="en-GB" sz="2400" b="1" dirty="0"/>
              <a:t>ORDER BY</a:t>
            </a:r>
          </a:p>
        </p:txBody>
      </p:sp>
      <p:sp>
        <p:nvSpPr>
          <p:cNvPr id="8" name="TextBox 7"/>
          <p:cNvSpPr txBox="1"/>
          <p:nvPr/>
        </p:nvSpPr>
        <p:spPr>
          <a:xfrm>
            <a:off x="8208817" y="1427703"/>
            <a:ext cx="1334669" cy="1200329"/>
          </a:xfrm>
          <a:prstGeom prst="rect">
            <a:avLst/>
          </a:prstGeom>
          <a:noFill/>
        </p:spPr>
        <p:txBody>
          <a:bodyPr wrap="square" rtlCol="0">
            <a:spAutoFit/>
          </a:bodyPr>
          <a:lstStyle/>
          <a:p>
            <a:r>
              <a:rPr lang="en-GB" sz="2400" b="1" dirty="0"/>
              <a:t>ASC</a:t>
            </a:r>
          </a:p>
          <a:p>
            <a:endParaRPr lang="en-GB" sz="2400" b="1" dirty="0"/>
          </a:p>
          <a:p>
            <a:r>
              <a:rPr lang="en-GB" sz="2400" b="1" dirty="0"/>
              <a:t>DESC</a:t>
            </a:r>
          </a:p>
        </p:txBody>
      </p:sp>
      <p:sp>
        <p:nvSpPr>
          <p:cNvPr id="9" name="TextBox 8">
            <a:extLst>
              <a:ext uri="{FF2B5EF4-FFF2-40B4-BE49-F238E27FC236}">
                <a16:creationId xmlns:a16="http://schemas.microsoft.com/office/drawing/2014/main" id="{A09D486C-EE76-4AA4-86BC-8A609714D7BC}"/>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Tree>
    <p:extLst>
      <p:ext uri="{BB962C8B-B14F-4D97-AF65-F5344CB8AC3E}">
        <p14:creationId xmlns:p14="http://schemas.microsoft.com/office/powerpoint/2010/main" val="7034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5121" y="0"/>
            <a:ext cx="10515600" cy="66796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Plan of the Workshop</a:t>
            </a:r>
          </a:p>
        </p:txBody>
      </p:sp>
      <p:sp>
        <p:nvSpPr>
          <p:cNvPr id="5" name="TextBox 4"/>
          <p:cNvSpPr txBox="1"/>
          <p:nvPr/>
        </p:nvSpPr>
        <p:spPr>
          <a:xfrm>
            <a:off x="2339017" y="912919"/>
            <a:ext cx="7643118" cy="523220"/>
          </a:xfrm>
          <a:prstGeom prst="rect">
            <a:avLst/>
          </a:prstGeom>
          <a:solidFill>
            <a:srgbClr val="CC0000">
              <a:alpha val="69804"/>
            </a:srgbClr>
          </a:solidFill>
        </p:spPr>
        <p:txBody>
          <a:bodyPr wrap="square" rtlCol="0">
            <a:spAutoFit/>
          </a:bodyPr>
          <a:lstStyle/>
          <a:p>
            <a:r>
              <a:rPr lang="en-GB" sz="2800" dirty="0"/>
              <a:t>1. What is a relational database</a:t>
            </a:r>
          </a:p>
        </p:txBody>
      </p:sp>
      <p:sp>
        <p:nvSpPr>
          <p:cNvPr id="6" name="TextBox 5"/>
          <p:cNvSpPr txBox="1"/>
          <p:nvPr/>
        </p:nvSpPr>
        <p:spPr>
          <a:xfrm>
            <a:off x="2339017" y="1575989"/>
            <a:ext cx="7643118" cy="523220"/>
          </a:xfrm>
          <a:prstGeom prst="rect">
            <a:avLst/>
          </a:prstGeom>
          <a:solidFill>
            <a:srgbClr val="FF6600">
              <a:alpha val="69804"/>
            </a:srgbClr>
          </a:solidFill>
        </p:spPr>
        <p:txBody>
          <a:bodyPr wrap="square" rtlCol="0">
            <a:spAutoFit/>
          </a:bodyPr>
          <a:lstStyle/>
          <a:p>
            <a:r>
              <a:rPr lang="en-GB" sz="2800" dirty="0"/>
              <a:t>2. Using DB Browser for SQLite</a:t>
            </a:r>
          </a:p>
        </p:txBody>
      </p:sp>
      <p:sp>
        <p:nvSpPr>
          <p:cNvPr id="7" name="TextBox 6"/>
          <p:cNvSpPr txBox="1"/>
          <p:nvPr/>
        </p:nvSpPr>
        <p:spPr>
          <a:xfrm>
            <a:off x="2339017" y="2229334"/>
            <a:ext cx="7643118" cy="523220"/>
          </a:xfrm>
          <a:prstGeom prst="rect">
            <a:avLst/>
          </a:prstGeom>
          <a:solidFill>
            <a:schemeClr val="accent4">
              <a:lumMod val="60000"/>
              <a:lumOff val="40000"/>
            </a:schemeClr>
          </a:solidFill>
        </p:spPr>
        <p:txBody>
          <a:bodyPr wrap="square" rtlCol="0">
            <a:spAutoFit/>
          </a:bodyPr>
          <a:lstStyle/>
          <a:p>
            <a:r>
              <a:rPr lang="en-GB" sz="2800" dirty="0"/>
              <a:t>3. The Select Statement</a:t>
            </a:r>
          </a:p>
        </p:txBody>
      </p:sp>
      <p:sp>
        <p:nvSpPr>
          <p:cNvPr id="8" name="TextBox 7"/>
          <p:cNvSpPr txBox="1"/>
          <p:nvPr/>
        </p:nvSpPr>
        <p:spPr>
          <a:xfrm>
            <a:off x="2339017" y="2939017"/>
            <a:ext cx="7643118" cy="523220"/>
          </a:xfrm>
          <a:prstGeom prst="rect">
            <a:avLst/>
          </a:prstGeom>
          <a:solidFill>
            <a:schemeClr val="accent6">
              <a:lumMod val="60000"/>
              <a:lumOff val="40000"/>
            </a:schemeClr>
          </a:solidFill>
        </p:spPr>
        <p:txBody>
          <a:bodyPr wrap="square" rtlCol="0">
            <a:spAutoFit/>
          </a:bodyPr>
          <a:lstStyle/>
          <a:p>
            <a:r>
              <a:rPr lang="en-GB" sz="2800" dirty="0"/>
              <a:t>4. Missing Data</a:t>
            </a:r>
          </a:p>
        </p:txBody>
      </p:sp>
      <p:sp>
        <p:nvSpPr>
          <p:cNvPr id="9" name="TextBox 8"/>
          <p:cNvSpPr txBox="1"/>
          <p:nvPr/>
        </p:nvSpPr>
        <p:spPr>
          <a:xfrm>
            <a:off x="2339017" y="3648700"/>
            <a:ext cx="7643118" cy="523220"/>
          </a:xfrm>
          <a:prstGeom prst="rect">
            <a:avLst/>
          </a:prstGeom>
          <a:solidFill>
            <a:srgbClr val="75F1B6"/>
          </a:solidFill>
        </p:spPr>
        <p:txBody>
          <a:bodyPr wrap="square" rtlCol="0">
            <a:spAutoFit/>
          </a:bodyPr>
          <a:lstStyle/>
          <a:p>
            <a:r>
              <a:rPr lang="en-GB" sz="2800" dirty="0"/>
              <a:t>5. Creating new columns</a:t>
            </a:r>
          </a:p>
        </p:txBody>
      </p:sp>
      <p:sp>
        <p:nvSpPr>
          <p:cNvPr id="10" name="TextBox 9"/>
          <p:cNvSpPr txBox="1"/>
          <p:nvPr/>
        </p:nvSpPr>
        <p:spPr>
          <a:xfrm>
            <a:off x="2339017" y="4358383"/>
            <a:ext cx="7643118" cy="523220"/>
          </a:xfrm>
          <a:prstGeom prst="rect">
            <a:avLst/>
          </a:prstGeom>
          <a:solidFill>
            <a:srgbClr val="71DFF5"/>
          </a:solidFill>
        </p:spPr>
        <p:txBody>
          <a:bodyPr wrap="square" rtlCol="0">
            <a:spAutoFit/>
          </a:bodyPr>
          <a:lstStyle/>
          <a:p>
            <a:r>
              <a:rPr lang="en-GB" sz="2800" dirty="0"/>
              <a:t>6. Aggregations</a:t>
            </a:r>
          </a:p>
        </p:txBody>
      </p:sp>
      <p:sp>
        <p:nvSpPr>
          <p:cNvPr id="11" name="TextBox 10"/>
          <p:cNvSpPr txBox="1"/>
          <p:nvPr/>
        </p:nvSpPr>
        <p:spPr>
          <a:xfrm>
            <a:off x="2339017" y="5068066"/>
            <a:ext cx="7643118" cy="523220"/>
          </a:xfrm>
          <a:prstGeom prst="rect">
            <a:avLst/>
          </a:prstGeom>
          <a:solidFill>
            <a:srgbClr val="6B98FB"/>
          </a:solidFill>
        </p:spPr>
        <p:txBody>
          <a:bodyPr wrap="square" rtlCol="0">
            <a:spAutoFit/>
          </a:bodyPr>
          <a:lstStyle/>
          <a:p>
            <a:r>
              <a:rPr lang="en-GB" sz="2800" dirty="0"/>
              <a:t>7. creating tables and view</a:t>
            </a:r>
          </a:p>
        </p:txBody>
      </p:sp>
      <p:sp>
        <p:nvSpPr>
          <p:cNvPr id="12" name="TextBox 11"/>
          <p:cNvSpPr txBox="1"/>
          <p:nvPr/>
        </p:nvSpPr>
        <p:spPr>
          <a:xfrm>
            <a:off x="2339017" y="5777749"/>
            <a:ext cx="7643118" cy="523220"/>
          </a:xfrm>
          <a:prstGeom prst="rect">
            <a:avLst/>
          </a:prstGeom>
          <a:solidFill>
            <a:srgbClr val="B06BFB"/>
          </a:solidFill>
        </p:spPr>
        <p:txBody>
          <a:bodyPr wrap="square" rtlCol="0">
            <a:spAutoFit/>
          </a:bodyPr>
          <a:lstStyle/>
          <a:p>
            <a:r>
              <a:rPr lang="en-GB" sz="2800" dirty="0"/>
              <a:t>8. Joins</a:t>
            </a:r>
          </a:p>
        </p:txBody>
      </p:sp>
    </p:spTree>
    <p:extLst>
      <p:ext uri="{BB962C8B-B14F-4D97-AF65-F5344CB8AC3E}">
        <p14:creationId xmlns:p14="http://schemas.microsoft.com/office/powerpoint/2010/main" val="64214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09D486C-EE76-4AA4-86BC-8A609714D7BC}"/>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10" name="Rectangle 9">
            <a:extLst>
              <a:ext uri="{FF2B5EF4-FFF2-40B4-BE49-F238E27FC236}">
                <a16:creationId xmlns:a16="http://schemas.microsoft.com/office/drawing/2014/main" id="{8674E336-AF0D-41C7-AADC-0AC41537FA3B}"/>
              </a:ext>
            </a:extLst>
          </p:cNvPr>
          <p:cNvSpPr/>
          <p:nvPr/>
        </p:nvSpPr>
        <p:spPr>
          <a:xfrm>
            <a:off x="450573" y="1166842"/>
            <a:ext cx="11065566" cy="3539430"/>
          </a:xfrm>
          <a:prstGeom prst="rect">
            <a:avLst/>
          </a:prstGeom>
        </p:spPr>
        <p:txBody>
          <a:bodyPr wrap="square">
            <a:spAutoFit/>
          </a:bodyPr>
          <a:lstStyle/>
          <a:p>
            <a:r>
              <a:rPr lang="en-US" sz="2800" b="1" dirty="0"/>
              <a:t>Key Points</a:t>
            </a:r>
          </a:p>
          <a:p>
            <a:endParaRPr lang="en-US" sz="2800" b="1" dirty="0"/>
          </a:p>
          <a:p>
            <a:pPr>
              <a:buFont typeface="Arial" panose="020B0604020202020204" pitchFamily="34" charset="0"/>
              <a:buChar char="•"/>
            </a:pPr>
            <a:r>
              <a:rPr lang="en-US" sz="2400" dirty="0"/>
              <a:t>Strictly speaking </a:t>
            </a:r>
            <a:r>
              <a:rPr lang="en-US" sz="2400" b="1" dirty="0"/>
              <a:t>SQL is a standard</a:t>
            </a:r>
            <a:r>
              <a:rPr lang="en-US" sz="2400" dirty="0"/>
              <a:t>, not a particular implementation</a:t>
            </a:r>
          </a:p>
          <a:p>
            <a:pPr>
              <a:buFont typeface="Arial" panose="020B0604020202020204" pitchFamily="34" charset="0"/>
              <a:buChar char="•"/>
            </a:pPr>
            <a:r>
              <a:rPr lang="en-US" sz="2400" b="1" dirty="0"/>
              <a:t>SQL implementation are sufficiently close </a:t>
            </a:r>
            <a:r>
              <a:rPr lang="en-US" sz="2400" dirty="0"/>
              <a:t>that you only have to learn SQL once</a:t>
            </a:r>
          </a:p>
          <a:p>
            <a:pPr>
              <a:buFont typeface="Arial" panose="020B0604020202020204" pitchFamily="34" charset="0"/>
              <a:buChar char="•"/>
            </a:pPr>
            <a:r>
              <a:rPr lang="en-US" sz="2400" dirty="0"/>
              <a:t>The </a:t>
            </a:r>
            <a:r>
              <a:rPr lang="en-US" sz="2400" b="1" dirty="0"/>
              <a:t>DDL concreate tables structs </a:t>
            </a:r>
            <a:r>
              <a:rPr lang="en-US" sz="2400" dirty="0"/>
              <a:t>are used to and other database objects</a:t>
            </a:r>
          </a:p>
          <a:p>
            <a:pPr>
              <a:buFont typeface="Arial" panose="020B0604020202020204" pitchFamily="34" charset="0"/>
              <a:buChar char="•"/>
            </a:pPr>
            <a:r>
              <a:rPr lang="en-US" sz="2400" dirty="0"/>
              <a:t>The </a:t>
            </a:r>
            <a:r>
              <a:rPr lang="en-US" sz="2400" b="1" dirty="0"/>
              <a:t>DML constructs</a:t>
            </a:r>
            <a:r>
              <a:rPr lang="en-US" sz="2400" dirty="0"/>
              <a:t>, typically the SELECT statement is used </a:t>
            </a:r>
            <a:r>
              <a:rPr lang="en-US" sz="2400" b="1" dirty="0"/>
              <a:t>to retrieve data </a:t>
            </a:r>
            <a:r>
              <a:rPr lang="en-US" sz="2400" dirty="0"/>
              <a:t>from one or more tables</a:t>
            </a:r>
          </a:p>
          <a:p>
            <a:pPr>
              <a:buFont typeface="Arial" panose="020B0604020202020204" pitchFamily="34" charset="0"/>
              <a:buChar char="•"/>
            </a:pPr>
            <a:r>
              <a:rPr lang="en-US" sz="2400" dirty="0"/>
              <a:t>The </a:t>
            </a:r>
            <a:r>
              <a:rPr lang="en-US" sz="2400" b="1" dirty="0"/>
              <a:t>SELECT statement </a:t>
            </a:r>
            <a:r>
              <a:rPr lang="en-US" sz="2400" dirty="0"/>
              <a:t>allows you </a:t>
            </a:r>
            <a:r>
              <a:rPr lang="en-US" sz="2400" b="1" dirty="0"/>
              <a:t>to ‘slice’ and ‘dice</a:t>
            </a:r>
            <a:r>
              <a:rPr lang="en-US" sz="2400" dirty="0"/>
              <a:t>’ the columns and rows of the dataset so that the query only returns the data of interest</a:t>
            </a:r>
            <a:endParaRPr lang="en-US" sz="2400" b="0" i="0" dirty="0">
              <a:effectLst/>
            </a:endParaRPr>
          </a:p>
        </p:txBody>
      </p:sp>
    </p:spTree>
    <p:extLst>
      <p:ext uri="{BB962C8B-B14F-4D97-AF65-F5344CB8AC3E}">
        <p14:creationId xmlns:p14="http://schemas.microsoft.com/office/powerpoint/2010/main" val="2772647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EB197-DC0A-4BBE-94BB-14D700C0310C}"/>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6" name="Rectangle 5">
            <a:extLst>
              <a:ext uri="{FF2B5EF4-FFF2-40B4-BE49-F238E27FC236}">
                <a16:creationId xmlns:a16="http://schemas.microsoft.com/office/drawing/2014/main" id="{D9111DBC-D08F-4847-A7F0-2D3FA3F1E46D}"/>
              </a:ext>
            </a:extLst>
          </p:cNvPr>
          <p:cNvSpPr/>
          <p:nvPr/>
        </p:nvSpPr>
        <p:spPr>
          <a:xfrm>
            <a:off x="424069" y="1120603"/>
            <a:ext cx="11357114" cy="4832092"/>
          </a:xfrm>
          <a:prstGeom prst="rect">
            <a:avLst/>
          </a:prstGeom>
        </p:spPr>
        <p:txBody>
          <a:bodyPr wrap="square">
            <a:spAutoFit/>
          </a:bodyPr>
          <a:lstStyle/>
          <a:p>
            <a:r>
              <a:rPr lang="en-US" sz="2800" b="1" dirty="0"/>
              <a:t>Questions</a:t>
            </a:r>
          </a:p>
          <a:p>
            <a:endParaRPr lang="en-US" sz="2800" b="1" dirty="0"/>
          </a:p>
          <a:p>
            <a:pPr marL="457200" indent="-457200">
              <a:buFont typeface="Arial" panose="020B0604020202020204" pitchFamily="34" charset="0"/>
              <a:buChar char="•"/>
            </a:pPr>
            <a:r>
              <a:rPr lang="en-US" sz="2800" dirty="0"/>
              <a:t>How can I deal with missing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r>
              <a:rPr lang="en-US" sz="2800" b="1" dirty="0"/>
              <a:t>Objectives</a:t>
            </a:r>
          </a:p>
          <a:p>
            <a:endParaRPr lang="en-US" sz="2800" b="1" dirty="0"/>
          </a:p>
          <a:p>
            <a:pPr marL="457200" indent="-457200">
              <a:buFont typeface="Arial" panose="020B0604020202020204" pitchFamily="34" charset="0"/>
              <a:buChar char="•"/>
            </a:pPr>
            <a:r>
              <a:rPr lang="en-US" sz="2800" b="1" dirty="0"/>
              <a:t>Recognize </a:t>
            </a:r>
            <a:r>
              <a:rPr lang="en-US" sz="2800" dirty="0"/>
              <a:t>what the database sees as missing data</a:t>
            </a:r>
          </a:p>
          <a:p>
            <a:pPr marL="457200" indent="-457200">
              <a:buFont typeface="Arial" panose="020B0604020202020204" pitchFamily="34" charset="0"/>
              <a:buChar char="•"/>
            </a:pPr>
            <a:r>
              <a:rPr lang="en-US" sz="2800" dirty="0"/>
              <a:t>Understand that the </a:t>
            </a:r>
            <a:r>
              <a:rPr lang="en-US" sz="2800" b="1" dirty="0"/>
              <a:t>original data source </a:t>
            </a:r>
            <a:r>
              <a:rPr lang="en-US" sz="2800" dirty="0"/>
              <a:t>may represent missing data differently</a:t>
            </a:r>
          </a:p>
          <a:p>
            <a:pPr marL="457200" indent="-457200">
              <a:buFont typeface="Arial" panose="020B0604020202020204" pitchFamily="34" charset="0"/>
              <a:buChar char="•"/>
            </a:pPr>
            <a:r>
              <a:rPr lang="en-US" sz="2800" b="1" dirty="0"/>
              <a:t>Define strategies </a:t>
            </a:r>
            <a:r>
              <a:rPr lang="en-US" sz="2800" dirty="0"/>
              <a:t>for dealing with missing data</a:t>
            </a:r>
            <a:endParaRPr lang="en-US" sz="2800" b="0" i="0" dirty="0">
              <a:effectLst/>
            </a:endParaRPr>
          </a:p>
        </p:txBody>
      </p:sp>
    </p:spTree>
    <p:extLst>
      <p:ext uri="{BB962C8B-B14F-4D97-AF65-F5344CB8AC3E}">
        <p14:creationId xmlns:p14="http://schemas.microsoft.com/office/powerpoint/2010/main" val="2189197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pic>
        <p:nvPicPr>
          <p:cNvPr id="2" name="Picture 1"/>
          <p:cNvPicPr>
            <a:picLocks noChangeAspect="1"/>
          </p:cNvPicPr>
          <p:nvPr/>
        </p:nvPicPr>
        <p:blipFill>
          <a:blip r:embed="rId2"/>
          <a:stretch>
            <a:fillRect/>
          </a:stretch>
        </p:blipFill>
        <p:spPr>
          <a:xfrm>
            <a:off x="315311" y="681037"/>
            <a:ext cx="8558540" cy="5903180"/>
          </a:xfrm>
          <a:prstGeom prst="rect">
            <a:avLst/>
          </a:prstGeom>
        </p:spPr>
      </p:pic>
    </p:spTree>
    <p:extLst>
      <p:ext uri="{BB962C8B-B14F-4D97-AF65-F5344CB8AC3E}">
        <p14:creationId xmlns:p14="http://schemas.microsoft.com/office/powerpoint/2010/main" val="322733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02718"/>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3" name="TextBox 2">
            <a:extLst>
              <a:ext uri="{FF2B5EF4-FFF2-40B4-BE49-F238E27FC236}">
                <a16:creationId xmlns:a16="http://schemas.microsoft.com/office/drawing/2014/main" id="{0FE606D4-3187-4562-92C2-C1AA24F0CB32}"/>
              </a:ext>
            </a:extLst>
          </p:cNvPr>
          <p:cNvSpPr txBox="1"/>
          <p:nvPr/>
        </p:nvSpPr>
        <p:spPr>
          <a:xfrm>
            <a:off x="662609" y="1149158"/>
            <a:ext cx="3922644" cy="523220"/>
          </a:xfrm>
          <a:prstGeom prst="rect">
            <a:avLst/>
          </a:prstGeom>
          <a:noFill/>
        </p:spPr>
        <p:txBody>
          <a:bodyPr wrap="square" rtlCol="0">
            <a:spAutoFit/>
          </a:bodyPr>
          <a:lstStyle/>
          <a:p>
            <a:r>
              <a:rPr lang="it-IT" sz="2800" b="1" dirty="0"/>
              <a:t>The original Csv file</a:t>
            </a:r>
          </a:p>
        </p:txBody>
      </p:sp>
      <p:sp>
        <p:nvSpPr>
          <p:cNvPr id="5" name="Rectangle 4">
            <a:extLst>
              <a:ext uri="{FF2B5EF4-FFF2-40B4-BE49-F238E27FC236}">
                <a16:creationId xmlns:a16="http://schemas.microsoft.com/office/drawing/2014/main" id="{C5BBC579-4FFE-4313-B466-7D63EFE15D47}"/>
              </a:ext>
            </a:extLst>
          </p:cNvPr>
          <p:cNvSpPr/>
          <p:nvPr/>
        </p:nvSpPr>
        <p:spPr>
          <a:xfrm>
            <a:off x="284249" y="5594546"/>
            <a:ext cx="11623502" cy="830997"/>
          </a:xfrm>
          <a:prstGeom prst="rect">
            <a:avLst/>
          </a:prstGeom>
        </p:spPr>
        <p:txBody>
          <a:bodyPr wrap="square">
            <a:spAutoFit/>
          </a:bodyPr>
          <a:lstStyle/>
          <a:p>
            <a:r>
              <a:rPr lang="en-US" sz="2400" dirty="0">
                <a:latin typeface="Helvetica Neue"/>
              </a:rPr>
              <a:t>You can see that there are </a:t>
            </a:r>
            <a:r>
              <a:rPr lang="en-US" sz="2400" b="1" dirty="0">
                <a:latin typeface="Helvetica Neue"/>
              </a:rPr>
              <a:t>consecutive ‘,’s</a:t>
            </a:r>
            <a:r>
              <a:rPr lang="en-US" sz="2400" dirty="0">
                <a:latin typeface="Helvetica Neue"/>
              </a:rPr>
              <a:t> where the </a:t>
            </a:r>
            <a:r>
              <a:rPr lang="en-GB" sz="2400" dirty="0">
                <a:latin typeface="Helvetica Neue"/>
              </a:rPr>
              <a:t>‘F14_items_owned’ </a:t>
            </a:r>
            <a:r>
              <a:rPr lang="en-US" sz="2400" dirty="0">
                <a:latin typeface="Helvetica Neue"/>
              </a:rPr>
              <a:t>values should be. These values are missing from the data. </a:t>
            </a:r>
            <a:endParaRPr lang="it-IT" sz="2400" dirty="0">
              <a:latin typeface="Helvetica Neue"/>
            </a:endParaRPr>
          </a:p>
        </p:txBody>
      </p:sp>
      <p:pic>
        <p:nvPicPr>
          <p:cNvPr id="6" name="Picture 5"/>
          <p:cNvPicPr>
            <a:picLocks noChangeAspect="1"/>
          </p:cNvPicPr>
          <p:nvPr/>
        </p:nvPicPr>
        <p:blipFill>
          <a:blip r:embed="rId2"/>
          <a:stretch>
            <a:fillRect/>
          </a:stretch>
        </p:blipFill>
        <p:spPr>
          <a:xfrm>
            <a:off x="284249" y="1810501"/>
            <a:ext cx="11315700" cy="3438525"/>
          </a:xfrm>
          <a:prstGeom prst="rect">
            <a:avLst/>
          </a:prstGeom>
        </p:spPr>
      </p:pic>
    </p:spTree>
    <p:extLst>
      <p:ext uri="{BB962C8B-B14F-4D97-AF65-F5344CB8AC3E}">
        <p14:creationId xmlns:p14="http://schemas.microsoft.com/office/powerpoint/2010/main" val="294075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5" name="Rectangle 4"/>
          <p:cNvSpPr/>
          <p:nvPr/>
        </p:nvSpPr>
        <p:spPr>
          <a:xfrm>
            <a:off x="294289" y="1530975"/>
            <a:ext cx="11319641" cy="3754874"/>
          </a:xfrm>
          <a:prstGeom prst="rect">
            <a:avLst/>
          </a:prstGeom>
        </p:spPr>
        <p:txBody>
          <a:bodyPr wrap="square">
            <a:spAutoFit/>
          </a:bodyPr>
          <a:lstStyle/>
          <a:p>
            <a:pPr lvl="0" eaLnBrk="0" fontAlgn="base" hangingPunct="0">
              <a:spcBef>
                <a:spcPct val="0"/>
              </a:spcBef>
              <a:spcAft>
                <a:spcPct val="0"/>
              </a:spcAft>
            </a:pPr>
            <a:r>
              <a:rPr lang="en-US" altLang="en-US" sz="2000" dirty="0">
                <a:latin typeface="Helvetica Neue"/>
              </a:rPr>
              <a:t>You may be able to spot from this the relationship between the values in the </a:t>
            </a:r>
            <a:r>
              <a:rPr lang="en-US" altLang="en-US" b="1" dirty="0">
                <a:latin typeface="Menlo"/>
              </a:rPr>
              <a:t>E01_water_use</a:t>
            </a:r>
            <a:r>
              <a:rPr lang="en-US" altLang="en-US" sz="2000" b="1" dirty="0">
                <a:latin typeface="Helvetica Neue"/>
              </a:rPr>
              <a:t> </a:t>
            </a:r>
            <a:r>
              <a:rPr lang="en-US" altLang="en-US" sz="2000" dirty="0">
                <a:latin typeface="Helvetica Neue"/>
              </a:rPr>
              <a:t>column and whether or not there is a </a:t>
            </a:r>
            <a:r>
              <a:rPr lang="en-US" altLang="en-US" dirty="0">
                <a:latin typeface="Menlo"/>
              </a:rPr>
              <a:t>N</a:t>
            </a:r>
            <a:r>
              <a:rPr lang="en-US" altLang="en-US" b="1" dirty="0">
                <a:latin typeface="Menlo"/>
              </a:rPr>
              <a:t>ULL</a:t>
            </a:r>
            <a:r>
              <a:rPr lang="en-US" altLang="en-US" sz="2000" dirty="0">
                <a:latin typeface="Helvetica Neue"/>
              </a:rPr>
              <a:t> value </a:t>
            </a:r>
            <a:r>
              <a:rPr lang="en-US" altLang="en-US" sz="2000" b="1" dirty="0">
                <a:latin typeface="Helvetica Neue"/>
              </a:rPr>
              <a:t>in either the </a:t>
            </a:r>
            <a:r>
              <a:rPr lang="en-US" altLang="en-US" b="1" dirty="0" err="1">
                <a:latin typeface="Menlo"/>
              </a:rPr>
              <a:t>E_no_group_count</a:t>
            </a:r>
            <a:r>
              <a:rPr lang="en-US" altLang="en-US" sz="2000" dirty="0">
                <a:latin typeface="Helvetica Neue"/>
              </a:rPr>
              <a:t> or the </a:t>
            </a:r>
            <a:r>
              <a:rPr lang="en-US" altLang="en-US" b="1" dirty="0" err="1">
                <a:latin typeface="Menlo"/>
              </a:rPr>
              <a:t>E_yes_group_count</a:t>
            </a:r>
            <a:r>
              <a:rPr lang="en-US" altLang="en-US" sz="2000" b="1" dirty="0">
                <a:latin typeface="Helvetica Neue"/>
              </a:rPr>
              <a:t> </a:t>
            </a:r>
            <a:r>
              <a:rPr lang="en-US" altLang="en-US" sz="2000" dirty="0">
                <a:latin typeface="Helvetica Neue"/>
              </a:rPr>
              <a:t>column.</a:t>
            </a:r>
            <a:endParaRPr lang="en-US" altLang="en-US" dirty="0"/>
          </a:p>
          <a:p>
            <a:pPr lvl="0" eaLnBrk="0" fontAlgn="base" hangingPunct="0">
              <a:spcBef>
                <a:spcPct val="0"/>
              </a:spcBef>
              <a:spcAft>
                <a:spcPct val="0"/>
              </a:spcAft>
            </a:pPr>
            <a:r>
              <a:rPr lang="en-US" altLang="en-US" sz="2000" dirty="0">
                <a:latin typeface="Helvetica Neue"/>
              </a:rPr>
              <a:t>Only if the Farmer said that </a:t>
            </a:r>
            <a:r>
              <a:rPr lang="en-US" altLang="en-US" sz="2000" b="1" dirty="0">
                <a:latin typeface="Helvetica Neue"/>
              </a:rPr>
              <a:t>they did use water (E01_water_use = ‘yes</a:t>
            </a:r>
            <a:r>
              <a:rPr lang="en-US" altLang="en-US" sz="2000" dirty="0">
                <a:latin typeface="Helvetica Neue"/>
              </a:rPr>
              <a:t>’) they were asked how many plots they used water on and the value stored in </a:t>
            </a:r>
            <a:r>
              <a:rPr lang="en-US" altLang="en-US" sz="2000" b="1" dirty="0" err="1">
                <a:latin typeface="Helvetica Neue"/>
              </a:rPr>
              <a:t>E_yes_group_count</a:t>
            </a:r>
            <a:r>
              <a:rPr lang="en-US" altLang="en-US" sz="2000" dirty="0">
                <a:latin typeface="Helvetica Neue"/>
              </a:rPr>
              <a:t> otherwise this field was not even presented in the survey and so contains a </a:t>
            </a:r>
            <a:r>
              <a:rPr lang="en-US" altLang="en-US" dirty="0">
                <a:latin typeface="Menlo"/>
              </a:rPr>
              <a:t>NULL</a:t>
            </a:r>
            <a:r>
              <a:rPr lang="en-US" altLang="en-US" sz="2000" dirty="0">
                <a:latin typeface="Helvetica Neue"/>
              </a:rPr>
              <a:t> value. In this situation we expect </a:t>
            </a:r>
            <a:r>
              <a:rPr lang="en-US" altLang="en-US" b="1" dirty="0">
                <a:latin typeface="Menlo"/>
              </a:rPr>
              <a:t>NULL</a:t>
            </a:r>
            <a:r>
              <a:rPr lang="en-US" altLang="en-US" sz="2000" b="1" dirty="0">
                <a:latin typeface="Helvetica Neue"/>
              </a:rPr>
              <a:t> values and they will not cause any problems</a:t>
            </a:r>
            <a:r>
              <a:rPr lang="en-US" altLang="en-US" sz="2000" dirty="0">
                <a:latin typeface="Helvetica Neue"/>
              </a:rPr>
              <a:t>.</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sz="2000" dirty="0">
                <a:latin typeface="Helvetica Neue"/>
              </a:rPr>
              <a:t>However the </a:t>
            </a:r>
            <a:r>
              <a:rPr lang="en-US" altLang="en-US" b="1" dirty="0">
                <a:latin typeface="Menlo"/>
              </a:rPr>
              <a:t>F14_items_owned</a:t>
            </a:r>
            <a:r>
              <a:rPr lang="en-US" altLang="en-US" sz="2000" b="1" dirty="0">
                <a:latin typeface="Helvetica Neue"/>
              </a:rPr>
              <a:t> </a:t>
            </a:r>
            <a:r>
              <a:rPr lang="en-US" altLang="en-US" sz="2000" dirty="0">
                <a:latin typeface="Helvetica Neue"/>
              </a:rPr>
              <a:t>column records the </a:t>
            </a:r>
            <a:r>
              <a:rPr lang="en-US" altLang="en-US" sz="2000" b="1" dirty="0">
                <a:latin typeface="Helvetica Neue"/>
              </a:rPr>
              <a:t>possessions of the Farmer</a:t>
            </a:r>
            <a:r>
              <a:rPr lang="en-US" altLang="en-US" sz="2000" dirty="0">
                <a:latin typeface="Helvetica Neue"/>
              </a:rPr>
              <a:t>. This question was </a:t>
            </a:r>
            <a:r>
              <a:rPr lang="en-US" altLang="en-US" sz="2000" b="1" dirty="0">
                <a:latin typeface="Helvetica Neue"/>
              </a:rPr>
              <a:t>always asked</a:t>
            </a:r>
            <a:r>
              <a:rPr lang="en-US" altLang="en-US" sz="2000" dirty="0">
                <a:latin typeface="Helvetica Neue"/>
              </a:rPr>
              <a:t>. It is not clear from the </a:t>
            </a:r>
            <a:r>
              <a:rPr lang="en-US" altLang="en-US" dirty="0">
                <a:latin typeface="Menlo"/>
              </a:rPr>
              <a:t>NULL</a:t>
            </a:r>
            <a:r>
              <a:rPr lang="en-US" altLang="en-US" sz="2000" dirty="0">
                <a:latin typeface="Helvetica Neue"/>
              </a:rPr>
              <a:t> values we find in this field whether or not it means </a:t>
            </a:r>
            <a:r>
              <a:rPr lang="en-US" altLang="en-US" sz="2000" b="1" dirty="0">
                <a:latin typeface="Helvetica Neue"/>
              </a:rPr>
              <a:t>‘I have no possessions’ or ‘I do not wish to tell you what possessions I have</a:t>
            </a:r>
            <a:r>
              <a:rPr lang="en-US" altLang="en-US" sz="2000" dirty="0">
                <a:latin typeface="Helvetica Neue"/>
              </a:rPr>
              <a:t>’, in short, we know nothing about the items owned and therefore the value of </a:t>
            </a:r>
            <a:r>
              <a:rPr lang="en-US" altLang="en-US" dirty="0">
                <a:latin typeface="Menlo"/>
              </a:rPr>
              <a:t>NULL</a:t>
            </a:r>
            <a:r>
              <a:rPr lang="en-US" altLang="en-US" sz="2000" dirty="0">
                <a:latin typeface="Helvetica Neue"/>
              </a:rPr>
              <a:t> is appropriate.</a:t>
            </a:r>
            <a:endParaRPr lang="en-US" altLang="en-US" sz="4400" dirty="0">
              <a:latin typeface="Arial" panose="020B0604020202020204" pitchFamily="34" charset="0"/>
            </a:endParaRPr>
          </a:p>
        </p:txBody>
      </p:sp>
    </p:spTree>
    <p:extLst>
      <p:ext uri="{BB962C8B-B14F-4D97-AF65-F5344CB8AC3E}">
        <p14:creationId xmlns:p14="http://schemas.microsoft.com/office/powerpoint/2010/main" val="2655900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75F2048-A1D9-4050-B851-9FAB8B18E21D}"/>
              </a:ext>
            </a:extLst>
          </p:cNvPr>
          <p:cNvSpPr>
            <a:spLocks noGrp="1" noChangeArrowheads="1"/>
          </p:cNvSpPr>
          <p:nvPr>
            <p:ph idx="1"/>
          </p:nvPr>
        </p:nvSpPr>
        <p:spPr bwMode="auto">
          <a:xfrm>
            <a:off x="771940" y="1071934"/>
            <a:ext cx="10280374" cy="50105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436" tIns="179331"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1" i="0" u="none" strike="noStrike" cap="none" normalizeH="0" baseline="0" dirty="0">
                <a:ln>
                  <a:noFill/>
                </a:ln>
                <a:effectLst/>
                <a:latin typeface="+mn-lt"/>
              </a:rPr>
              <a:t>Key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b="1"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a:t>
            </a:r>
            <a:r>
              <a:rPr kumimoji="0" lang="it-IT" altLang="it-IT" b="1" i="0" u="none" strike="noStrike" cap="none" normalizeH="0" baseline="0" dirty="0">
                <a:ln>
                  <a:noFill/>
                </a:ln>
                <a:effectLst/>
                <a:latin typeface="+mn-lt"/>
              </a:rPr>
              <a:t>should expect </a:t>
            </a:r>
            <a:r>
              <a:rPr kumimoji="0" lang="it-IT" altLang="it-IT" b="0" i="0" u="none" strike="noStrike" cap="none" normalizeH="0" baseline="0" dirty="0">
                <a:ln>
                  <a:noFill/>
                </a:ln>
                <a:effectLst/>
                <a:latin typeface="+mn-lt"/>
              </a:rPr>
              <a:t>missing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need to know how missing data is </a:t>
            </a:r>
            <a:r>
              <a:rPr kumimoji="0" lang="it-IT" altLang="it-IT" b="1" i="0" u="none" strike="noStrike" cap="none" normalizeH="0" baseline="0" dirty="0">
                <a:ln>
                  <a:noFill/>
                </a:ln>
                <a:effectLst/>
                <a:latin typeface="+mn-lt"/>
              </a:rPr>
              <a:t>being represented </a:t>
            </a:r>
            <a:r>
              <a:rPr kumimoji="0" lang="it-IT" altLang="it-IT" b="0" i="0" u="none" strike="noStrike" cap="none" normalizeH="0" baseline="0" dirty="0">
                <a:ln>
                  <a:noFill/>
                </a:ln>
                <a:effectLst/>
                <a:latin typeface="+mn-lt"/>
              </a:rPr>
              <a:t>in your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Database systems always represent what they </a:t>
            </a:r>
            <a:r>
              <a:rPr kumimoji="0" lang="it-IT" altLang="it-IT" b="1" i="0" u="none" strike="noStrike" cap="none" normalizeH="0" baseline="0" dirty="0">
                <a:ln>
                  <a:noFill/>
                </a:ln>
                <a:effectLst/>
                <a:latin typeface="+mn-lt"/>
              </a:rPr>
              <a:t>consider to be missing data as NULL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can explicitly </a:t>
            </a:r>
            <a:r>
              <a:rPr kumimoji="0" lang="it-IT" altLang="it-IT" b="1" i="0" u="none" strike="noStrike" cap="none" normalizeH="0" baseline="0" dirty="0">
                <a:ln>
                  <a:noFill/>
                </a:ln>
                <a:effectLst/>
                <a:latin typeface="+mn-lt"/>
              </a:rPr>
              <a:t>test for NULL values </a:t>
            </a:r>
            <a:r>
              <a:rPr kumimoji="0" lang="it-IT" altLang="it-IT" b="0" i="0" u="none" strike="noStrike" cap="none" normalizeH="0" baseline="0" dirty="0">
                <a:ln>
                  <a:noFill/>
                </a:ln>
                <a:effectLst/>
                <a:latin typeface="+mn-lt"/>
              </a:rPr>
              <a:t>in your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may need </a:t>
            </a:r>
            <a:r>
              <a:rPr kumimoji="0" lang="it-IT" altLang="it-IT" b="1" i="0" u="none" strike="noStrike" cap="none" normalizeH="0" baseline="0" dirty="0">
                <a:ln>
                  <a:noFill/>
                </a:ln>
                <a:effectLst/>
                <a:latin typeface="+mn-lt"/>
              </a:rPr>
              <a:t>other tests for different representations of NULL</a:t>
            </a: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1" i="0" u="none" strike="noStrike" cap="none" normalizeH="0" baseline="0" dirty="0">
                <a:ln>
                  <a:noFill/>
                </a:ln>
                <a:solidFill>
                  <a:schemeClr val="tx1"/>
                </a:solidFill>
                <a:effectLst/>
                <a:latin typeface="+mn-lt"/>
              </a:rPr>
            </a:br>
            <a:endParaRPr kumimoji="0" lang="it-IT" altLang="it-IT" b="1" i="0" u="none" strike="noStrike" cap="none" normalizeH="0" baseline="0" dirty="0">
              <a:ln>
                <a:noFill/>
              </a:ln>
              <a:solidFill>
                <a:schemeClr val="tx1"/>
              </a:solidFill>
              <a:effectLst/>
              <a:latin typeface="+mn-lt"/>
            </a:endParaRPr>
          </a:p>
        </p:txBody>
      </p:sp>
      <p:sp>
        <p:nvSpPr>
          <p:cNvPr id="5" name="TextBox 4">
            <a:extLst>
              <a:ext uri="{FF2B5EF4-FFF2-40B4-BE49-F238E27FC236}">
                <a16:creationId xmlns:a16="http://schemas.microsoft.com/office/drawing/2014/main" id="{24C77D05-C9CD-4287-A2E3-14AE2920F836}"/>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Tree>
    <p:extLst>
      <p:ext uri="{BB962C8B-B14F-4D97-AF65-F5344CB8AC3E}">
        <p14:creationId xmlns:p14="http://schemas.microsoft.com/office/powerpoint/2010/main" val="1790407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754CF-98CA-4B76-9CB2-67A40A0A1A04}"/>
              </a:ext>
            </a:extLst>
          </p:cNvPr>
          <p:cNvSpPr/>
          <p:nvPr/>
        </p:nvSpPr>
        <p:spPr>
          <a:xfrm>
            <a:off x="139148" y="756026"/>
            <a:ext cx="11913704" cy="6001643"/>
          </a:xfrm>
          <a:prstGeom prst="rect">
            <a:avLst/>
          </a:prstGeom>
        </p:spPr>
        <p:txBody>
          <a:bodyPr wrap="square">
            <a:spAutoFit/>
          </a:bodyPr>
          <a:lstStyle/>
          <a:p>
            <a:r>
              <a:rPr lang="en-US" sz="2400" b="1" dirty="0"/>
              <a:t>Questions</a:t>
            </a:r>
          </a:p>
          <a:p>
            <a:pPr marL="342900" indent="-342900">
              <a:buFont typeface="Arial" panose="020B0604020202020204" pitchFamily="34" charset="0"/>
              <a:buChar char="•"/>
            </a:pPr>
            <a:r>
              <a:rPr lang="en-US" sz="2400" dirty="0"/>
              <a:t>How can I add new columns with derived values in the query results?</a:t>
            </a:r>
          </a:p>
          <a:p>
            <a:pPr marL="342900" indent="-342900">
              <a:buFont typeface="Arial" panose="020B0604020202020204" pitchFamily="34" charset="0"/>
              <a:buChar char="•"/>
            </a:pPr>
            <a:r>
              <a:rPr lang="en-US" sz="2400" dirty="0"/>
              <a:t>How can I give a column a new name?</a:t>
            </a:r>
          </a:p>
          <a:p>
            <a:pPr marL="342900" indent="-342900">
              <a:buFont typeface="Arial" panose="020B0604020202020204" pitchFamily="34" charset="0"/>
              <a:buChar char="•"/>
            </a:pPr>
            <a:r>
              <a:rPr lang="en-US" sz="2400" dirty="0"/>
              <a:t>How do I use built-in functions to create new values?</a:t>
            </a:r>
          </a:p>
          <a:p>
            <a:pPr marL="342900" indent="-342900">
              <a:buFont typeface="Arial" panose="020B0604020202020204" pitchFamily="34" charset="0"/>
              <a:buChar char="•"/>
            </a:pPr>
            <a:r>
              <a:rPr lang="en-US" sz="2400" dirty="0"/>
              <a:t>How can I create binned results?</a:t>
            </a:r>
          </a:p>
          <a:p>
            <a:pPr marL="342900" indent="-342900">
              <a:buFont typeface="Arial" panose="020B0604020202020204" pitchFamily="34" charset="0"/>
              <a:buChar char="•"/>
            </a:pPr>
            <a:r>
              <a:rPr lang="en-US" sz="2400" dirty="0"/>
              <a:t>How can I add new columns with derived values in the query results?</a:t>
            </a:r>
          </a:p>
          <a:p>
            <a:pPr marL="342900" indent="-342900">
              <a:buFont typeface="Arial" panose="020B0604020202020204" pitchFamily="34" charset="0"/>
              <a:buChar char="•"/>
            </a:pPr>
            <a:r>
              <a:rPr lang="en-US" sz="2400" dirty="0"/>
              <a:t>How can I give a column a new name?</a:t>
            </a:r>
          </a:p>
          <a:p>
            <a:pPr marL="342900" indent="-342900">
              <a:buFont typeface="Arial" panose="020B0604020202020204" pitchFamily="34" charset="0"/>
              <a:buChar char="•"/>
            </a:pPr>
            <a:r>
              <a:rPr lang="en-US" sz="2400" dirty="0"/>
              <a:t>How do I use built-in functions to create new values?</a:t>
            </a:r>
          </a:p>
          <a:p>
            <a:pPr marL="342900" indent="-342900">
              <a:buFont typeface="Arial" panose="020B0604020202020204" pitchFamily="34" charset="0"/>
              <a:buChar char="•"/>
            </a:pPr>
            <a:r>
              <a:rPr lang="en-US" sz="2400" dirty="0"/>
              <a:t>How can I create binned results?</a:t>
            </a:r>
          </a:p>
          <a:p>
            <a:pPr marL="342900" indent="-342900">
              <a:buFont typeface="Arial" panose="020B0604020202020204" pitchFamily="34" charset="0"/>
              <a:buChar char="•"/>
            </a:pPr>
            <a:endParaRPr lang="en-US" sz="2400" dirty="0"/>
          </a:p>
          <a:p>
            <a:r>
              <a:rPr lang="en-US" sz="2400" b="1" dirty="0"/>
              <a:t>Objectives</a:t>
            </a:r>
          </a:p>
          <a:p>
            <a:pPr marL="342900" indent="-342900">
              <a:buFont typeface="Arial" panose="020B0604020202020204" pitchFamily="34" charset="0"/>
              <a:buChar char="•"/>
            </a:pPr>
            <a:r>
              <a:rPr lang="en-US" sz="2400" dirty="0"/>
              <a:t>Create new columns in the query output</a:t>
            </a:r>
          </a:p>
          <a:p>
            <a:pPr marL="342900" indent="-342900">
              <a:buFont typeface="Arial" panose="020B0604020202020204" pitchFamily="34" charset="0"/>
              <a:buChar char="•"/>
            </a:pPr>
            <a:r>
              <a:rPr lang="en-US" sz="2400" dirty="0"/>
              <a:t>Rename columns in the query output</a:t>
            </a:r>
          </a:p>
          <a:p>
            <a:pPr marL="342900" indent="-342900">
              <a:buFont typeface="Arial" panose="020B0604020202020204" pitchFamily="34" charset="0"/>
              <a:buChar char="•"/>
            </a:pPr>
            <a:r>
              <a:rPr lang="en-US" sz="2400" dirty="0"/>
              <a:t>Use built-in functions to create new values</a:t>
            </a:r>
          </a:p>
          <a:p>
            <a:pPr marL="342900" indent="-342900">
              <a:buFont typeface="Arial" panose="020B0604020202020204" pitchFamily="34" charset="0"/>
              <a:buChar char="•"/>
            </a:pPr>
            <a:r>
              <a:rPr lang="en-US" sz="2400" dirty="0"/>
              <a:t>Use SQL syntax to conditionally create new values</a:t>
            </a:r>
          </a:p>
          <a:p>
            <a:pPr marL="342900" indent="-342900">
              <a:buFont typeface="Arial" panose="020B0604020202020204" pitchFamily="34" charset="0"/>
              <a:buChar char="•"/>
            </a:pPr>
            <a:r>
              <a:rPr lang="en-US" sz="2400" dirty="0"/>
              <a:t>Use SQL syntax to create a new column of ‘binned’ values</a:t>
            </a:r>
            <a:endParaRPr lang="en-US" sz="2400" b="0" i="0" dirty="0">
              <a:effectLst/>
            </a:endParaRPr>
          </a:p>
        </p:txBody>
      </p:sp>
      <p:sp>
        <p:nvSpPr>
          <p:cNvPr id="5" name="TextBox 4">
            <a:extLst>
              <a:ext uri="{FF2B5EF4-FFF2-40B4-BE49-F238E27FC236}">
                <a16:creationId xmlns:a16="http://schemas.microsoft.com/office/drawing/2014/main" id="{CBA7F6D5-0B4C-4157-83B1-7F1D603E1AB4}"/>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Tree>
    <p:extLst>
      <p:ext uri="{BB962C8B-B14F-4D97-AF65-F5344CB8AC3E}">
        <p14:creationId xmlns:p14="http://schemas.microsoft.com/office/powerpoint/2010/main" val="507121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26235E-6CC2-4614-ADFF-C4EA0C621711}"/>
              </a:ext>
            </a:extLst>
          </p:cNvPr>
          <p:cNvSpPr/>
          <p:nvPr/>
        </p:nvSpPr>
        <p:spPr>
          <a:xfrm>
            <a:off x="0" y="502413"/>
            <a:ext cx="12192000" cy="3939540"/>
          </a:xfrm>
          <a:prstGeom prst="rect">
            <a:avLst/>
          </a:prstGeom>
        </p:spPr>
        <p:txBody>
          <a:bodyPr wrap="square">
            <a:spAutoFit/>
          </a:bodyPr>
          <a:lstStyle/>
          <a:p>
            <a:r>
              <a:rPr lang="en-US" sz="2800" b="1" dirty="0"/>
              <a:t>Creating new columns</a:t>
            </a:r>
          </a:p>
          <a:p>
            <a:endParaRPr lang="en-US" sz="2200" dirty="0"/>
          </a:p>
          <a:p>
            <a:r>
              <a:rPr lang="en-US" sz="2200" dirty="0"/>
              <a:t>In addition to selecting existing columns from a table, you can </a:t>
            </a:r>
            <a:r>
              <a:rPr lang="en-US" sz="2200" b="1" dirty="0"/>
              <a:t>also create new columns </a:t>
            </a:r>
            <a:r>
              <a:rPr lang="en-US" sz="2200" dirty="0"/>
              <a:t>in the </a:t>
            </a:r>
            <a:r>
              <a:rPr lang="en-US" sz="2200" b="1" dirty="0"/>
              <a:t>query output </a:t>
            </a:r>
            <a:r>
              <a:rPr lang="en-US" sz="2200" dirty="0"/>
              <a:t>based on the existing columns. </a:t>
            </a:r>
            <a:r>
              <a:rPr lang="en-US" sz="2200" b="1" dirty="0"/>
              <a:t>These new columns only exist in the output</a:t>
            </a:r>
            <a:r>
              <a:rPr lang="en-US" sz="2200" dirty="0"/>
              <a:t>. The table used in the query is not changed in any way.</a:t>
            </a:r>
          </a:p>
          <a:p>
            <a:endParaRPr lang="en-GB" sz="2200" dirty="0"/>
          </a:p>
          <a:p>
            <a:r>
              <a:rPr lang="en-GB" sz="2200" dirty="0"/>
              <a:t>The Plots table contains a column</a:t>
            </a:r>
            <a:r>
              <a:rPr lang="en-GB" sz="2200" b="1" dirty="0"/>
              <a:t>, D02_total_plot</a:t>
            </a:r>
            <a:r>
              <a:rPr lang="en-GB" sz="2200" dirty="0"/>
              <a:t> representing the area of the plot and the </a:t>
            </a:r>
            <a:r>
              <a:rPr lang="en-GB" sz="2200" b="1" dirty="0"/>
              <a:t>D03_unit_land </a:t>
            </a:r>
            <a:r>
              <a:rPr lang="en-GB" sz="2200" dirty="0"/>
              <a:t>column gives the units. In our sample dataset the unit is always ‘</a:t>
            </a:r>
            <a:r>
              <a:rPr lang="en-GB" sz="2200" b="1" dirty="0"/>
              <a:t>hectare’</a:t>
            </a:r>
            <a:r>
              <a:rPr lang="en-GB" sz="2200" dirty="0"/>
              <a:t>. However in the full dataset some of the plot areas are recorded in ‘acres’. </a:t>
            </a:r>
            <a:r>
              <a:rPr lang="en-GB" sz="2200" b="1" dirty="0"/>
              <a:t>We want to create a new output column which shows the hectare value converted into acres</a:t>
            </a:r>
          </a:p>
          <a:p>
            <a:endParaRPr lang="en-US" sz="2400" b="0" i="0" dirty="0">
              <a:effectLst/>
            </a:endParaRPr>
          </a:p>
        </p:txBody>
      </p:sp>
      <p:sp>
        <p:nvSpPr>
          <p:cNvPr id="5" name="TextBox 4">
            <a:extLst>
              <a:ext uri="{FF2B5EF4-FFF2-40B4-BE49-F238E27FC236}">
                <a16:creationId xmlns:a16="http://schemas.microsoft.com/office/drawing/2014/main" id="{C57DBBF5-F4E7-4B5D-AB34-253CA847AE37}"/>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3" name="Rectangle 2"/>
          <p:cNvSpPr/>
          <p:nvPr/>
        </p:nvSpPr>
        <p:spPr>
          <a:xfrm>
            <a:off x="2680663" y="4441953"/>
            <a:ext cx="5532120" cy="646331"/>
          </a:xfrm>
          <a:prstGeom prst="rect">
            <a:avLst/>
          </a:prstGeom>
          <a:ln>
            <a:solidFill>
              <a:schemeClr val="accent6">
                <a:lumMod val="75000"/>
              </a:schemeClr>
            </a:solidFill>
          </a:ln>
        </p:spPr>
        <p:txBody>
          <a:bodyPr wrap="square">
            <a:spAutoFit/>
          </a:bodyPr>
          <a:lstStyle/>
          <a:p>
            <a:r>
              <a:rPr lang="en-GB" b="1" dirty="0"/>
              <a:t>SELECT </a:t>
            </a:r>
            <a:r>
              <a:rPr lang="en-GB" dirty="0"/>
              <a:t>D02_total_plot * 2.4701</a:t>
            </a:r>
          </a:p>
          <a:p>
            <a:r>
              <a:rPr lang="en-GB" b="1" dirty="0"/>
              <a:t>FROM </a:t>
            </a:r>
            <a:r>
              <a:rPr lang="en-GB" dirty="0"/>
              <a:t>Plots;</a:t>
            </a:r>
          </a:p>
        </p:txBody>
      </p:sp>
    </p:spTree>
    <p:extLst>
      <p:ext uri="{BB962C8B-B14F-4D97-AF65-F5344CB8AC3E}">
        <p14:creationId xmlns:p14="http://schemas.microsoft.com/office/powerpoint/2010/main" val="2526443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27" y="1160607"/>
            <a:ext cx="10515600" cy="4351338"/>
          </a:xfrm>
        </p:spPr>
        <p:txBody>
          <a:bodyPr/>
          <a:lstStyle/>
          <a:p>
            <a:pPr marL="0" indent="0">
              <a:buNone/>
            </a:pPr>
            <a:r>
              <a:rPr lang="en-GB" b="1" dirty="0"/>
              <a:t>Aliases</a:t>
            </a:r>
          </a:p>
          <a:p>
            <a:pPr marL="0" indent="0">
              <a:buNone/>
            </a:pPr>
            <a:endParaRPr lang="en-GB" b="1" dirty="0"/>
          </a:p>
          <a:p>
            <a:pPr marL="0" indent="0">
              <a:buNone/>
            </a:pPr>
            <a:r>
              <a:rPr lang="en-GB" sz="2400" dirty="0"/>
              <a:t>As queries get more complex names can get long and unwieldy (as we saw before). To help make things clearer we can use aliases to assign new names to things in the query.</a:t>
            </a:r>
          </a:p>
          <a:p>
            <a:pPr marL="0" indent="0">
              <a:buNone/>
            </a:pPr>
            <a:endParaRPr lang="en-GB" sz="2400" dirty="0"/>
          </a:p>
        </p:txBody>
      </p:sp>
      <p:sp>
        <p:nvSpPr>
          <p:cNvPr id="5" name="Right Arrow 4"/>
          <p:cNvSpPr/>
          <p:nvPr/>
        </p:nvSpPr>
        <p:spPr>
          <a:xfrm rot="5400000">
            <a:off x="3852122" y="3304069"/>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835323" y="4116901"/>
            <a:ext cx="1662545" cy="523220"/>
          </a:xfrm>
          <a:prstGeom prst="rect">
            <a:avLst/>
          </a:prstGeom>
          <a:noFill/>
        </p:spPr>
        <p:txBody>
          <a:bodyPr wrap="square" rtlCol="0">
            <a:spAutoFit/>
          </a:bodyPr>
          <a:lstStyle/>
          <a:p>
            <a:r>
              <a:rPr lang="en-GB" sz="2800" b="1" dirty="0"/>
              <a:t>AS</a:t>
            </a:r>
          </a:p>
        </p:txBody>
      </p:sp>
      <p:sp>
        <p:nvSpPr>
          <p:cNvPr id="7" name="Right Arrow 6"/>
          <p:cNvSpPr/>
          <p:nvPr/>
        </p:nvSpPr>
        <p:spPr>
          <a:xfrm>
            <a:off x="4666595" y="4192437"/>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096000" y="3990109"/>
            <a:ext cx="3900055"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Table names</a:t>
            </a:r>
          </a:p>
          <a:p>
            <a:pPr marL="285750" indent="-285750">
              <a:buFont typeface="Arial" panose="020B0604020202020204" pitchFamily="34" charset="0"/>
              <a:buChar char="•"/>
            </a:pPr>
            <a:r>
              <a:rPr lang="en-GB" sz="2800" dirty="0"/>
              <a:t>Column names</a:t>
            </a:r>
          </a:p>
        </p:txBody>
      </p:sp>
      <p:pic>
        <p:nvPicPr>
          <p:cNvPr id="266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439" y="3546385"/>
            <a:ext cx="1713028" cy="28159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7DBBAE8-8156-44B7-9D8B-DE4EC01464B5}"/>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4" name="Rectangle 3">
            <a:extLst>
              <a:ext uri="{FF2B5EF4-FFF2-40B4-BE49-F238E27FC236}">
                <a16:creationId xmlns:a16="http://schemas.microsoft.com/office/drawing/2014/main" id="{50D0F775-B5FE-4EE9-8412-B4AF35F42EC7}"/>
              </a:ext>
            </a:extLst>
          </p:cNvPr>
          <p:cNvSpPr/>
          <p:nvPr/>
        </p:nvSpPr>
        <p:spPr>
          <a:xfrm>
            <a:off x="578427" y="4944216"/>
            <a:ext cx="8186506" cy="707886"/>
          </a:xfrm>
          <a:prstGeom prst="rect">
            <a:avLst/>
          </a:prstGeom>
          <a:ln>
            <a:solidFill>
              <a:schemeClr val="accent6">
                <a:lumMod val="75000"/>
              </a:schemeClr>
            </a:solidFill>
          </a:ln>
        </p:spPr>
        <p:txBody>
          <a:bodyPr wrap="square">
            <a:spAutoFit/>
          </a:bodyPr>
          <a:lstStyle/>
          <a:p>
            <a:r>
              <a:rPr lang="en-GB" sz="2000" dirty="0"/>
              <a:t>SELECT D02_total_plot * 2.4701 </a:t>
            </a:r>
            <a:r>
              <a:rPr lang="en-GB" sz="2000" b="1" dirty="0"/>
              <a:t>AS D02_total_plot_converted</a:t>
            </a:r>
          </a:p>
          <a:p>
            <a:r>
              <a:rPr lang="en-GB" sz="2000" dirty="0"/>
              <a:t>FROM Plots;</a:t>
            </a:r>
            <a:endParaRPr lang="it-IT" sz="2000" dirty="0"/>
          </a:p>
        </p:txBody>
      </p:sp>
    </p:spTree>
    <p:extLst>
      <p:ext uri="{BB962C8B-B14F-4D97-AF65-F5344CB8AC3E}">
        <p14:creationId xmlns:p14="http://schemas.microsoft.com/office/powerpoint/2010/main" val="348941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F21C6-3D48-405C-8864-E600DF92951C}"/>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5" name="Rectangle 4">
            <a:extLst>
              <a:ext uri="{FF2B5EF4-FFF2-40B4-BE49-F238E27FC236}">
                <a16:creationId xmlns:a16="http://schemas.microsoft.com/office/drawing/2014/main" id="{64D4E3FB-7994-432E-882D-FD67BBD72AAD}"/>
              </a:ext>
            </a:extLst>
          </p:cNvPr>
          <p:cNvSpPr/>
          <p:nvPr/>
        </p:nvSpPr>
        <p:spPr>
          <a:xfrm>
            <a:off x="0" y="623551"/>
            <a:ext cx="11781183" cy="4770537"/>
          </a:xfrm>
          <a:prstGeom prst="rect">
            <a:avLst/>
          </a:prstGeom>
        </p:spPr>
        <p:txBody>
          <a:bodyPr wrap="square">
            <a:spAutoFit/>
          </a:bodyPr>
          <a:lstStyle/>
          <a:p>
            <a:r>
              <a:rPr lang="en-US" sz="3200" dirty="0">
                <a:latin typeface="Calibri  "/>
              </a:rPr>
              <a:t>Using built-in functions to create new values</a:t>
            </a:r>
          </a:p>
          <a:p>
            <a:endParaRPr lang="en-US" sz="3200" dirty="0">
              <a:latin typeface="Calibri  "/>
            </a:endParaRPr>
          </a:p>
          <a:p>
            <a:r>
              <a:rPr lang="en-US" sz="2000" dirty="0">
                <a:latin typeface="Calibri  "/>
              </a:rPr>
              <a:t>In addition to using simple arithmetic operations to create new columns, you can also use some of the SQLite built-in functions. Full details of the available built-in functions are available from the SQLite.org website </a:t>
            </a:r>
            <a:r>
              <a:rPr lang="en-US" sz="2000" dirty="0">
                <a:latin typeface="Calibri  "/>
                <a:hlinkClick r:id="rId2">
                  <a:extLst>
                    <a:ext uri="{A12FA001-AC4F-418D-AE19-62706E023703}">
                      <ahyp:hlinkClr xmlns:ahyp="http://schemas.microsoft.com/office/drawing/2018/hyperlinkcolor" val="tx"/>
                    </a:ext>
                  </a:extLst>
                </a:hlinkClick>
              </a:rPr>
              <a:t>here</a:t>
            </a:r>
            <a:r>
              <a:rPr lang="en-US" sz="2000" dirty="0">
                <a:latin typeface="Calibri  "/>
              </a:rPr>
              <a:t>.</a:t>
            </a:r>
          </a:p>
          <a:p>
            <a:r>
              <a:rPr lang="en-US" sz="2000" dirty="0">
                <a:latin typeface="Calibri  "/>
              </a:rPr>
              <a:t>We will look at some of the arithmetic and statistical functions when we deal with aggregations in a later lesson. For now we will focus on some text functions.</a:t>
            </a:r>
          </a:p>
          <a:p>
            <a:endParaRPr lang="en-US" sz="2000" dirty="0">
              <a:latin typeface="Calibri  "/>
            </a:endParaRPr>
          </a:p>
          <a:p>
            <a:r>
              <a:rPr lang="en-GB" sz="2000" dirty="0">
                <a:latin typeface="Calibri  "/>
              </a:rPr>
              <a:t>You may have noticed in the output from are last query that the number of decimal places can change from one row to another. In order to make the output </a:t>
            </a:r>
            <a:r>
              <a:rPr lang="en-GB" sz="2000" b="1" dirty="0">
                <a:latin typeface="Calibri  "/>
              </a:rPr>
              <a:t>more tidy</a:t>
            </a:r>
            <a:r>
              <a:rPr lang="en-GB" sz="2000" dirty="0">
                <a:latin typeface="Calibri  "/>
              </a:rPr>
              <a:t>, we may wish to always produce the same number of decimal places , e.g. 2. We can do this using the </a:t>
            </a:r>
            <a:r>
              <a:rPr lang="en-GB" sz="2000" b="1" dirty="0">
                <a:latin typeface="Calibri  "/>
              </a:rPr>
              <a:t>ROUND function.</a:t>
            </a:r>
          </a:p>
          <a:p>
            <a:endParaRPr lang="en-GB" sz="2000" b="1" dirty="0">
              <a:latin typeface="Calibri  "/>
            </a:endParaRPr>
          </a:p>
          <a:p>
            <a:r>
              <a:rPr lang="en-GB" sz="2000" dirty="0">
                <a:latin typeface="Calibri  "/>
              </a:rPr>
              <a:t>The ROUND function works in a similar way as its spreadsheet equivalent, you specify the value you wish to round and the required number of decimal places. </a:t>
            </a:r>
            <a:endParaRPr lang="en-US" sz="2000" b="0" i="0" dirty="0">
              <a:effectLst/>
              <a:latin typeface="Calibri  "/>
            </a:endParaRPr>
          </a:p>
        </p:txBody>
      </p:sp>
      <p:pic>
        <p:nvPicPr>
          <p:cNvPr id="6"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677" y="5668495"/>
            <a:ext cx="917154" cy="91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98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129" y="643870"/>
            <a:ext cx="8131782" cy="6055515"/>
          </a:xfrm>
        </p:spPr>
        <p:txBody>
          <a:bodyPr>
            <a:noAutofit/>
          </a:bodyPr>
          <a:lstStyle/>
          <a:p>
            <a:pPr marL="0" indent="0">
              <a:buNone/>
            </a:pPr>
            <a:r>
              <a:rPr lang="en-GB" sz="2100" b="1" dirty="0"/>
              <a:t>Questions</a:t>
            </a:r>
          </a:p>
          <a:p>
            <a:r>
              <a:rPr lang="en-GB" sz="2100" dirty="0"/>
              <a:t>What is a relational database?</a:t>
            </a:r>
          </a:p>
          <a:p>
            <a:r>
              <a:rPr lang="en-GB" sz="2100" dirty="0"/>
              <a:t>What is a table?</a:t>
            </a:r>
          </a:p>
          <a:p>
            <a:r>
              <a:rPr lang="en-GB" sz="2100" dirty="0"/>
              <a:t>What is a data type?</a:t>
            </a:r>
          </a:p>
          <a:p>
            <a:r>
              <a:rPr lang="en-GB" sz="2100" dirty="0"/>
              <a:t>Why do tables have key columns?</a:t>
            </a:r>
          </a:p>
          <a:p>
            <a:r>
              <a:rPr lang="en-GB" sz="2100" dirty="0"/>
              <a:t>What different types of keys are there?</a:t>
            </a:r>
          </a:p>
          <a:p>
            <a:r>
              <a:rPr lang="en-GB" sz="2100" dirty="0"/>
              <a:t>How does the database represent missing data?</a:t>
            </a:r>
          </a:p>
          <a:p>
            <a:pPr marL="0" indent="0">
              <a:buNone/>
            </a:pPr>
            <a:r>
              <a:rPr lang="en-GB" sz="2100" b="1" dirty="0"/>
              <a:t>Objectives</a:t>
            </a:r>
          </a:p>
          <a:p>
            <a:r>
              <a:rPr lang="en-GB" sz="2100" dirty="0"/>
              <a:t>Define a relational database</a:t>
            </a:r>
          </a:p>
          <a:p>
            <a:r>
              <a:rPr lang="en-GB" sz="2100" dirty="0"/>
              <a:t>Compare with other types of databases</a:t>
            </a:r>
          </a:p>
          <a:p>
            <a:r>
              <a:rPr lang="en-GB" sz="2100" dirty="0"/>
              <a:t>Understand the structure of a table</a:t>
            </a:r>
          </a:p>
          <a:p>
            <a:r>
              <a:rPr lang="en-GB" sz="2100" dirty="0"/>
              <a:t>List the SQLite datatypes</a:t>
            </a:r>
          </a:p>
          <a:p>
            <a:r>
              <a:rPr lang="en-GB" sz="2100" dirty="0"/>
              <a:t>Explain the purpose of a Schema</a:t>
            </a:r>
          </a:p>
          <a:p>
            <a:r>
              <a:rPr lang="en-GB" sz="2100" dirty="0"/>
              <a:t>Explain Key fields</a:t>
            </a:r>
          </a:p>
          <a:p>
            <a:r>
              <a:rPr lang="en-GB" sz="2100" dirty="0"/>
              <a:t>Understand the use of NULL</a:t>
            </a:r>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51" y="2951019"/>
            <a:ext cx="4917444" cy="378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04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35" y="655282"/>
            <a:ext cx="10515600" cy="1325563"/>
          </a:xfrm>
        </p:spPr>
        <p:txBody>
          <a:bodyPr/>
          <a:lstStyle/>
          <a:p>
            <a:r>
              <a:rPr lang="en-GB" dirty="0"/>
              <a:t>Challenge</a:t>
            </a:r>
          </a:p>
        </p:txBody>
      </p:sp>
      <p:sp>
        <p:nvSpPr>
          <p:cNvPr id="3" name="Content Placeholder 2"/>
          <p:cNvSpPr>
            <a:spLocks noGrp="1"/>
          </p:cNvSpPr>
          <p:nvPr>
            <p:ph idx="1"/>
          </p:nvPr>
        </p:nvSpPr>
        <p:spPr>
          <a:xfrm>
            <a:off x="201235" y="1836135"/>
            <a:ext cx="8322655" cy="2410044"/>
          </a:xfrm>
        </p:spPr>
        <p:txBody>
          <a:bodyPr/>
          <a:lstStyle/>
          <a:p>
            <a:pPr marL="0" indent="0">
              <a:buNone/>
            </a:pPr>
            <a:r>
              <a:rPr lang="en-GB" dirty="0"/>
              <a:t>Write an SQL query which returns the </a:t>
            </a:r>
            <a:r>
              <a:rPr lang="en-GB" b="1" dirty="0"/>
              <a:t>Id, </a:t>
            </a:r>
            <a:r>
              <a:rPr lang="en-GB" b="1" dirty="0" err="1"/>
              <a:t>plot_Id</a:t>
            </a:r>
            <a:r>
              <a:rPr lang="en-GB" dirty="0"/>
              <a:t>, </a:t>
            </a:r>
            <a:r>
              <a:rPr lang="en-GB" b="1" dirty="0"/>
              <a:t>D01_curr_plot and D02_total_plot </a:t>
            </a:r>
            <a:r>
              <a:rPr lang="en-GB" dirty="0"/>
              <a:t>columns from the </a:t>
            </a:r>
            <a:r>
              <a:rPr lang="en-GB" b="1" dirty="0"/>
              <a:t>Plots table </a:t>
            </a:r>
            <a:r>
              <a:rPr lang="en-GB" dirty="0"/>
              <a:t>with the addition of a </a:t>
            </a:r>
            <a:r>
              <a:rPr lang="en-GB" b="1" dirty="0"/>
              <a:t>calculated column </a:t>
            </a:r>
            <a:r>
              <a:rPr lang="en-GB" dirty="0"/>
              <a:t>representing the </a:t>
            </a:r>
            <a:r>
              <a:rPr lang="en-GB" b="1" dirty="0"/>
              <a:t>plot area in acres </a:t>
            </a:r>
            <a:r>
              <a:rPr lang="en-GB" dirty="0"/>
              <a:t>and a </a:t>
            </a:r>
            <a:r>
              <a:rPr lang="en-GB" b="1" dirty="0"/>
              <a:t>column representing the units</a:t>
            </a:r>
            <a:r>
              <a:rPr lang="en-GB" dirty="0"/>
              <a:t> of the calculated column.</a:t>
            </a:r>
          </a:p>
        </p:txBody>
      </p:sp>
      <p:sp>
        <p:nvSpPr>
          <p:cNvPr id="4" name="TextBox 3">
            <a:extLst>
              <a:ext uri="{FF2B5EF4-FFF2-40B4-BE49-F238E27FC236}">
                <a16:creationId xmlns:a16="http://schemas.microsoft.com/office/drawing/2014/main" id="{0E2F21C6-3D48-405C-8864-E600DF92951C}"/>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pic>
        <p:nvPicPr>
          <p:cNvPr id="5" name="Picture 8" descr="Related image">
            <a:extLst>
              <a:ext uri="{FF2B5EF4-FFF2-40B4-BE49-F238E27FC236}">
                <a16:creationId xmlns:a16="http://schemas.microsoft.com/office/drawing/2014/main" id="{6E7CF20D-9418-47CF-B03A-8E5084504B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38898" y="800729"/>
            <a:ext cx="2897138" cy="22143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64220" y="4391626"/>
            <a:ext cx="4918842" cy="1477328"/>
          </a:xfrm>
          <a:prstGeom prst="rect">
            <a:avLst/>
          </a:prstGeom>
          <a:noFill/>
        </p:spPr>
        <p:txBody>
          <a:bodyPr wrap="square" rtlCol="0">
            <a:spAutoFit/>
          </a:bodyPr>
          <a:lstStyle/>
          <a:p>
            <a:r>
              <a:rPr lang="en-GB" dirty="0"/>
              <a:t>SELECT Id, </a:t>
            </a:r>
            <a:r>
              <a:rPr lang="en-GB" dirty="0" err="1"/>
              <a:t>plot_Id</a:t>
            </a:r>
            <a:r>
              <a:rPr lang="en-GB" dirty="0"/>
              <a:t>, D01_curr_plot, D02_total_plot,</a:t>
            </a:r>
          </a:p>
          <a:p>
            <a:r>
              <a:rPr lang="en-GB" dirty="0"/>
              <a:t>       ROUND(D02_total_plot * 2.4701, 2) AS D02_total_plot_converted,</a:t>
            </a:r>
          </a:p>
          <a:p>
            <a:r>
              <a:rPr lang="en-GB" dirty="0"/>
              <a:t>	   'acres' AS D03_unit_land_converted</a:t>
            </a:r>
          </a:p>
          <a:p>
            <a:r>
              <a:rPr lang="en-GB" dirty="0"/>
              <a:t>FROM Plots;</a:t>
            </a:r>
          </a:p>
        </p:txBody>
      </p:sp>
    </p:spTree>
    <p:extLst>
      <p:ext uri="{BB962C8B-B14F-4D97-AF65-F5344CB8AC3E}">
        <p14:creationId xmlns:p14="http://schemas.microsoft.com/office/powerpoint/2010/main" val="254391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8387-AEFA-4C1E-896E-FCDD1C3C37A6}"/>
              </a:ext>
            </a:extLst>
          </p:cNvPr>
          <p:cNvSpPr>
            <a:spLocks noGrp="1"/>
          </p:cNvSpPr>
          <p:nvPr>
            <p:ph type="title"/>
          </p:nvPr>
        </p:nvSpPr>
        <p:spPr>
          <a:xfrm>
            <a:off x="0" y="623276"/>
            <a:ext cx="10515600" cy="1325563"/>
          </a:xfrm>
        </p:spPr>
        <p:txBody>
          <a:bodyPr>
            <a:normAutofit/>
          </a:bodyPr>
          <a:lstStyle/>
          <a:p>
            <a:r>
              <a:rPr lang="it-IT" sz="4000" b="1" dirty="0">
                <a:latin typeface="+mn-lt"/>
              </a:rPr>
              <a:t>Substr and Instr</a:t>
            </a:r>
          </a:p>
        </p:txBody>
      </p:sp>
      <p:sp>
        <p:nvSpPr>
          <p:cNvPr id="8" name="Rectangle 7">
            <a:extLst>
              <a:ext uri="{FF2B5EF4-FFF2-40B4-BE49-F238E27FC236}">
                <a16:creationId xmlns:a16="http://schemas.microsoft.com/office/drawing/2014/main" id="{83A55895-D6B5-4DBB-A130-ED8560D986F5}"/>
              </a:ext>
            </a:extLst>
          </p:cNvPr>
          <p:cNvSpPr/>
          <p:nvPr/>
        </p:nvSpPr>
        <p:spPr>
          <a:xfrm>
            <a:off x="238538" y="3262426"/>
            <a:ext cx="11794435" cy="769441"/>
          </a:xfrm>
          <a:prstGeom prst="rect">
            <a:avLst/>
          </a:prstGeom>
        </p:spPr>
        <p:txBody>
          <a:bodyPr wrap="square">
            <a:spAutoFit/>
          </a:bodyPr>
          <a:lstStyle/>
          <a:p>
            <a:pPr lvl="0" eaLnBrk="0" fontAlgn="base" hangingPunct="0">
              <a:spcBef>
                <a:spcPct val="0"/>
              </a:spcBef>
              <a:spcAft>
                <a:spcPct val="0"/>
              </a:spcAft>
            </a:pPr>
            <a:r>
              <a:rPr lang="it-IT" altLang="it-IT" sz="2400" b="1" dirty="0"/>
              <a:t>Explanation</a:t>
            </a:r>
          </a:p>
          <a:p>
            <a:pPr lvl="0" eaLnBrk="0" fontAlgn="base" hangingPunct="0">
              <a:spcBef>
                <a:spcPct val="0"/>
              </a:spcBef>
              <a:spcAft>
                <a:spcPct val="0"/>
              </a:spcAft>
            </a:pPr>
            <a:r>
              <a:rPr lang="it-IT" altLang="it-IT" sz="2000" dirty="0"/>
              <a:t>The substr function takes 4 characters starting at character 7 from the value A01_interview_date to asses year. </a:t>
            </a:r>
          </a:p>
        </p:txBody>
      </p:sp>
      <p:sp>
        <p:nvSpPr>
          <p:cNvPr id="9" name="TextBox 8">
            <a:extLst>
              <a:ext uri="{FF2B5EF4-FFF2-40B4-BE49-F238E27FC236}">
                <a16:creationId xmlns:a16="http://schemas.microsoft.com/office/drawing/2014/main" id="{9F2777A1-12CA-450B-889E-6FEAEDAEE6B0}"/>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10" name="Rectangle 9">
            <a:extLst>
              <a:ext uri="{FF2B5EF4-FFF2-40B4-BE49-F238E27FC236}">
                <a16:creationId xmlns:a16="http://schemas.microsoft.com/office/drawing/2014/main" id="{810A2700-1338-47CD-94C5-A9BD286E486C}"/>
              </a:ext>
            </a:extLst>
          </p:cNvPr>
          <p:cNvSpPr/>
          <p:nvPr/>
        </p:nvSpPr>
        <p:spPr>
          <a:xfrm>
            <a:off x="238538" y="2097801"/>
            <a:ext cx="5857461" cy="1015663"/>
          </a:xfrm>
          <a:prstGeom prst="rect">
            <a:avLst/>
          </a:prstGeom>
        </p:spPr>
        <p:txBody>
          <a:bodyPr wrap="square">
            <a:spAutoFit/>
          </a:bodyPr>
          <a:lstStyle/>
          <a:p>
            <a:r>
              <a:rPr lang="en-US" sz="2000" dirty="0">
                <a:solidFill>
                  <a:srgbClr val="000000"/>
                </a:solidFill>
              </a:rPr>
              <a:t>The </a:t>
            </a:r>
            <a:r>
              <a:rPr lang="en-US" sz="2000" b="1" dirty="0">
                <a:solidFill>
                  <a:srgbClr val="000000"/>
                </a:solidFill>
              </a:rPr>
              <a:t>SUBSTR() </a:t>
            </a:r>
            <a:r>
              <a:rPr lang="en-GB" sz="2000" dirty="0"/>
              <a:t>used to extract a portion of a string based on a starting position and the number of characters required</a:t>
            </a:r>
            <a:r>
              <a:rPr lang="en-GB" dirty="0"/>
              <a:t>.</a:t>
            </a:r>
            <a:endParaRPr lang="it-IT" sz="2000" dirty="0"/>
          </a:p>
        </p:txBody>
      </p:sp>
      <p:sp>
        <p:nvSpPr>
          <p:cNvPr id="11" name="Rectangle 10">
            <a:extLst>
              <a:ext uri="{FF2B5EF4-FFF2-40B4-BE49-F238E27FC236}">
                <a16:creationId xmlns:a16="http://schemas.microsoft.com/office/drawing/2014/main" id="{7A12500B-51A6-4CEA-887C-CF64E8742224}"/>
              </a:ext>
            </a:extLst>
          </p:cNvPr>
          <p:cNvSpPr/>
          <p:nvPr/>
        </p:nvSpPr>
        <p:spPr>
          <a:xfrm>
            <a:off x="6096001" y="2097801"/>
            <a:ext cx="5897216" cy="769441"/>
          </a:xfrm>
          <a:prstGeom prst="rect">
            <a:avLst/>
          </a:prstGeom>
        </p:spPr>
        <p:txBody>
          <a:bodyPr wrap="square">
            <a:spAutoFit/>
          </a:bodyPr>
          <a:lstStyle/>
          <a:p>
            <a:r>
              <a:rPr lang="en-US" sz="2000" dirty="0">
                <a:solidFill>
                  <a:srgbClr val="000000"/>
                </a:solidFill>
                <a:ea typeface="Verdana" panose="020B0604030504040204" pitchFamily="34" charset="0"/>
              </a:rPr>
              <a:t>The </a:t>
            </a:r>
            <a:r>
              <a:rPr lang="en-US" sz="2000" b="1" dirty="0">
                <a:solidFill>
                  <a:srgbClr val="000000"/>
                </a:solidFill>
                <a:ea typeface="Verdana" panose="020B0604030504040204" pitchFamily="34" charset="0"/>
              </a:rPr>
              <a:t>INSTR() </a:t>
            </a:r>
            <a:r>
              <a:rPr lang="en-GB" sz="2200" dirty="0"/>
              <a:t>used to check a character or string of characters occurs within another string</a:t>
            </a:r>
            <a:r>
              <a:rPr lang="en-US" sz="2200" dirty="0">
                <a:solidFill>
                  <a:srgbClr val="000000"/>
                </a:solidFill>
                <a:ea typeface="Verdana" panose="020B0604030504040204" pitchFamily="34" charset="0"/>
              </a:rPr>
              <a:t>.</a:t>
            </a:r>
            <a:endParaRPr lang="it-IT" sz="2200" dirty="0">
              <a:ea typeface="Verdana" panose="020B0604030504040204" pitchFamily="34" charset="0"/>
            </a:endParaRPr>
          </a:p>
        </p:txBody>
      </p:sp>
      <p:pic>
        <p:nvPicPr>
          <p:cNvPr id="16" name="Picture 8" descr="Related image">
            <a:extLst>
              <a:ext uri="{FF2B5EF4-FFF2-40B4-BE49-F238E27FC236}">
                <a16:creationId xmlns:a16="http://schemas.microsoft.com/office/drawing/2014/main" id="{6E7CF20D-9418-47CF-B03A-8E5084504B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350" y="4329103"/>
            <a:ext cx="2455705" cy="1876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68414" y="4708635"/>
            <a:ext cx="4046482" cy="923330"/>
          </a:xfrm>
          <a:prstGeom prst="rect">
            <a:avLst/>
          </a:prstGeom>
          <a:noFill/>
        </p:spPr>
        <p:txBody>
          <a:bodyPr wrap="square" rtlCol="0">
            <a:spAutoFit/>
          </a:bodyPr>
          <a:lstStyle/>
          <a:p>
            <a:r>
              <a:rPr lang="en-GB" dirty="0"/>
              <a:t>Change the last query to sort by A01_interview_data field and compare the results. What is different?</a:t>
            </a:r>
          </a:p>
        </p:txBody>
      </p:sp>
    </p:spTree>
    <p:extLst>
      <p:ext uri="{BB962C8B-B14F-4D97-AF65-F5344CB8AC3E}">
        <p14:creationId xmlns:p14="http://schemas.microsoft.com/office/powerpoint/2010/main" val="87071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DE0EA7-9BED-4E64-BEF7-DB0AB26A6856}"/>
              </a:ext>
            </a:extLst>
          </p:cNvPr>
          <p:cNvSpPr>
            <a:spLocks noGrp="1"/>
          </p:cNvSpPr>
          <p:nvPr>
            <p:ph idx="1"/>
          </p:nvPr>
        </p:nvSpPr>
        <p:spPr>
          <a:xfrm>
            <a:off x="228599" y="805208"/>
            <a:ext cx="11711609" cy="4351338"/>
          </a:xfrm>
        </p:spPr>
        <p:txBody>
          <a:bodyPr>
            <a:normAutofit/>
          </a:bodyPr>
          <a:lstStyle/>
          <a:p>
            <a:pPr marL="0" lvl="0" indent="0" eaLnBrk="0" fontAlgn="base" hangingPunct="0">
              <a:lnSpc>
                <a:spcPct val="100000"/>
              </a:lnSpc>
              <a:spcBef>
                <a:spcPct val="0"/>
              </a:spcBef>
              <a:spcAft>
                <a:spcPct val="0"/>
              </a:spcAft>
              <a:buNone/>
            </a:pPr>
            <a:r>
              <a:rPr lang="it-IT" altLang="it-IT" b="1" dirty="0"/>
              <a:t>Using SQL syntax to conditionally create new values</a:t>
            </a:r>
          </a:p>
          <a:p>
            <a:pPr marL="0" lvl="0" indent="0" eaLnBrk="0" fontAlgn="base" hangingPunct="0">
              <a:lnSpc>
                <a:spcPct val="100000"/>
              </a:lnSpc>
              <a:spcBef>
                <a:spcPct val="0"/>
              </a:spcBef>
              <a:spcAft>
                <a:spcPct val="0"/>
              </a:spcAft>
              <a:buNone/>
            </a:pPr>
            <a:endParaRPr lang="it-IT" altLang="it-IT" b="1" dirty="0"/>
          </a:p>
          <a:p>
            <a:pPr marL="0" lvl="0" indent="0" eaLnBrk="0" fontAlgn="base" hangingPunct="0">
              <a:lnSpc>
                <a:spcPct val="100000"/>
              </a:lnSpc>
              <a:spcBef>
                <a:spcPct val="0"/>
              </a:spcBef>
              <a:spcAft>
                <a:spcPct val="0"/>
              </a:spcAft>
              <a:buNone/>
            </a:pPr>
            <a:r>
              <a:rPr lang="it-IT" altLang="it-IT" sz="2000" dirty="0"/>
              <a:t>The </a:t>
            </a:r>
            <a:r>
              <a:rPr lang="it-IT" altLang="it-IT" sz="2000" b="1" dirty="0"/>
              <a:t>SQLite SQL dialect </a:t>
            </a:r>
            <a:r>
              <a:rPr lang="it-IT" altLang="it-IT" sz="2000" dirty="0"/>
              <a:t>has a programming construct called the </a:t>
            </a:r>
            <a:r>
              <a:rPr lang="it-IT" altLang="it-IT" sz="2000" b="1" dirty="0"/>
              <a:t>CASE Statment</a:t>
            </a:r>
            <a:r>
              <a:rPr lang="it-IT" altLang="it-IT" sz="2000" dirty="0"/>
              <a:t>. This is in fact common to many other programming languages as well. It can be used in two different ways, both of which can be used to create new columns in a queries’ result set.</a:t>
            </a:r>
          </a:p>
          <a:p>
            <a:pPr marL="0" lvl="0" indent="0" eaLnBrk="0" fontAlgn="base" hangingPunct="0">
              <a:lnSpc>
                <a:spcPct val="100000"/>
              </a:lnSpc>
              <a:spcBef>
                <a:spcPct val="0"/>
              </a:spcBef>
              <a:spcAft>
                <a:spcPct val="0"/>
              </a:spcAft>
              <a:buNone/>
            </a:pPr>
            <a:r>
              <a:rPr lang="en-GB" altLang="it-IT" sz="2000" b="1" dirty="0"/>
              <a:t>Use to check if various values are equal to the value in the field given after the CASE keyword</a:t>
            </a:r>
            <a:r>
              <a:rPr lang="it-IT" altLang="it-IT" sz="2000" b="1" dirty="0"/>
              <a:t>.</a:t>
            </a:r>
          </a:p>
          <a:p>
            <a:endParaRPr lang="it-IT" dirty="0"/>
          </a:p>
        </p:txBody>
      </p:sp>
      <p:sp>
        <p:nvSpPr>
          <p:cNvPr id="7" name="TextBox 6">
            <a:extLst>
              <a:ext uri="{FF2B5EF4-FFF2-40B4-BE49-F238E27FC236}">
                <a16:creationId xmlns:a16="http://schemas.microsoft.com/office/drawing/2014/main" id="{E1109931-28F5-4284-9990-2D6B110DE041}"/>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9" name="Right Arrow 4">
            <a:extLst>
              <a:ext uri="{FF2B5EF4-FFF2-40B4-BE49-F238E27FC236}">
                <a16:creationId xmlns:a16="http://schemas.microsoft.com/office/drawing/2014/main" id="{5C0C305C-9635-4107-8361-5CB6AADF5268}"/>
              </a:ext>
            </a:extLst>
          </p:cNvPr>
          <p:cNvSpPr/>
          <p:nvPr/>
        </p:nvSpPr>
        <p:spPr>
          <a:xfrm rot="5400000">
            <a:off x="2275113" y="3036816"/>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68C7AC9-4422-40F4-BAFC-D71AA15FD2E6}"/>
              </a:ext>
            </a:extLst>
          </p:cNvPr>
          <p:cNvSpPr txBox="1"/>
          <p:nvPr/>
        </p:nvSpPr>
        <p:spPr>
          <a:xfrm>
            <a:off x="292920" y="3695400"/>
            <a:ext cx="4091106" cy="2031325"/>
          </a:xfrm>
          <a:prstGeom prst="rect">
            <a:avLst/>
          </a:prstGeom>
          <a:noFill/>
          <a:ln>
            <a:solidFill>
              <a:schemeClr val="accent6">
                <a:lumMod val="75000"/>
              </a:schemeClr>
            </a:solidFill>
          </a:ln>
        </p:spPr>
        <p:txBody>
          <a:bodyPr wrap="square" rtlCol="0">
            <a:spAutoFit/>
          </a:bodyPr>
          <a:lstStyle/>
          <a:p>
            <a:r>
              <a:rPr lang="en-GB" dirty="0"/>
              <a:t>SELECT Id, country,</a:t>
            </a:r>
          </a:p>
          <a:p>
            <a:r>
              <a:rPr lang="en-GB" dirty="0"/>
              <a:t>CASE country</a:t>
            </a:r>
          </a:p>
          <a:p>
            <a:r>
              <a:rPr lang="en-GB" dirty="0"/>
              <a:t>WHEN '</a:t>
            </a:r>
            <a:r>
              <a:rPr lang="en-GB" dirty="0" err="1"/>
              <a:t>Moz</a:t>
            </a:r>
            <a:r>
              <a:rPr lang="en-GB" dirty="0"/>
              <a:t>' THEN 'Mozambique‘</a:t>
            </a:r>
          </a:p>
          <a:p>
            <a:r>
              <a:rPr lang="en-GB" dirty="0"/>
              <a:t>WHEN '</a:t>
            </a:r>
            <a:r>
              <a:rPr lang="en-GB" dirty="0" err="1"/>
              <a:t>Taz</a:t>
            </a:r>
            <a:r>
              <a:rPr lang="en-GB" dirty="0"/>
              <a:t>' THEN 'Tanzania'</a:t>
            </a:r>
          </a:p>
          <a:p>
            <a:r>
              <a:rPr lang="en-GB" dirty="0"/>
              <a:t>ELSE 'Unknown Country'</a:t>
            </a:r>
          </a:p>
          <a:p>
            <a:r>
              <a:rPr lang="en-GB" dirty="0"/>
              <a:t>END AS </a:t>
            </a:r>
            <a:r>
              <a:rPr lang="en-GB" dirty="0" err="1"/>
              <a:t>country_fullname</a:t>
            </a:r>
            <a:endParaRPr lang="en-GB" dirty="0"/>
          </a:p>
          <a:p>
            <a:r>
              <a:rPr lang="en-GB" dirty="0"/>
              <a:t>FROM Farms;</a:t>
            </a:r>
            <a:endParaRPr lang="it-IT" dirty="0"/>
          </a:p>
        </p:txBody>
      </p:sp>
      <p:sp>
        <p:nvSpPr>
          <p:cNvPr id="13" name="Rectangle 12">
            <a:extLst>
              <a:ext uri="{FF2B5EF4-FFF2-40B4-BE49-F238E27FC236}">
                <a16:creationId xmlns:a16="http://schemas.microsoft.com/office/drawing/2014/main" id="{61A3064E-4451-4E70-8EB6-895E1FC50D00}"/>
              </a:ext>
            </a:extLst>
          </p:cNvPr>
          <p:cNvSpPr/>
          <p:nvPr/>
        </p:nvSpPr>
        <p:spPr>
          <a:xfrm>
            <a:off x="4384026" y="3508545"/>
            <a:ext cx="6096000" cy="1200329"/>
          </a:xfrm>
          <a:prstGeom prst="rect">
            <a:avLst/>
          </a:prstGeom>
        </p:spPr>
        <p:txBody>
          <a:bodyPr>
            <a:spAutoFit/>
          </a:bodyPr>
          <a:lstStyle/>
          <a:p>
            <a:pPr lvl="0" eaLnBrk="0" fontAlgn="base" hangingPunct="0">
              <a:spcBef>
                <a:spcPct val="0"/>
              </a:spcBef>
              <a:spcAft>
                <a:spcPct val="0"/>
              </a:spcAft>
            </a:pPr>
            <a:r>
              <a:rPr lang="it-IT" altLang="it-IT" sz="2400" dirty="0"/>
              <a:t>allows you to check if various values </a:t>
            </a:r>
            <a:r>
              <a:rPr lang="it-IT" altLang="it-IT" sz="2400" b="1" dirty="0"/>
              <a:t>are equal</a:t>
            </a:r>
            <a:r>
              <a:rPr lang="it-IT" altLang="it-IT" sz="2400" dirty="0"/>
              <a:t> to the value in the field given after the case keyword.  </a:t>
            </a:r>
          </a:p>
        </p:txBody>
      </p:sp>
      <p:pic>
        <p:nvPicPr>
          <p:cNvPr id="26629" name="Picture 5" descr="Risultati immagini per syntax">
            <a:extLst>
              <a:ext uri="{FF2B5EF4-FFF2-40B4-BE49-F238E27FC236}">
                <a16:creationId xmlns:a16="http://schemas.microsoft.com/office/drawing/2014/main" id="{531CCCEF-A0A4-411A-BB30-F8F4E68AB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819" y="4290367"/>
            <a:ext cx="4366799" cy="249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063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8248E8-52D8-41D4-835C-E83926ACA4D9}"/>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6" name="Rectangle 5">
            <a:extLst>
              <a:ext uri="{FF2B5EF4-FFF2-40B4-BE49-F238E27FC236}">
                <a16:creationId xmlns:a16="http://schemas.microsoft.com/office/drawing/2014/main" id="{C7BF2B55-1325-4BAB-96AD-659EF69F9DA9}"/>
              </a:ext>
            </a:extLst>
          </p:cNvPr>
          <p:cNvSpPr/>
          <p:nvPr/>
        </p:nvSpPr>
        <p:spPr>
          <a:xfrm>
            <a:off x="0" y="752887"/>
            <a:ext cx="6446701" cy="523220"/>
          </a:xfrm>
          <a:prstGeom prst="rect">
            <a:avLst/>
          </a:prstGeom>
        </p:spPr>
        <p:txBody>
          <a:bodyPr wrap="none">
            <a:spAutoFit/>
          </a:bodyPr>
          <a:lstStyle/>
          <a:p>
            <a:r>
              <a:rPr lang="en-US" sz="2800" b="1" dirty="0"/>
              <a:t>Using SQL syntax to create ‘binned’ values</a:t>
            </a:r>
            <a:endParaRPr lang="en-US" sz="2800" b="1" i="0" dirty="0">
              <a:effectLst/>
            </a:endParaRPr>
          </a:p>
        </p:txBody>
      </p:sp>
      <p:sp>
        <p:nvSpPr>
          <p:cNvPr id="8" name="Rectangle 7">
            <a:extLst>
              <a:ext uri="{FF2B5EF4-FFF2-40B4-BE49-F238E27FC236}">
                <a16:creationId xmlns:a16="http://schemas.microsoft.com/office/drawing/2014/main" id="{4EAE2812-9298-45ED-BFDD-8BA610C2E2F4}"/>
              </a:ext>
            </a:extLst>
          </p:cNvPr>
          <p:cNvSpPr/>
          <p:nvPr/>
        </p:nvSpPr>
        <p:spPr>
          <a:xfrm>
            <a:off x="0" y="1532716"/>
            <a:ext cx="5052767" cy="4708981"/>
          </a:xfrm>
          <a:prstGeom prst="rect">
            <a:avLst/>
          </a:prstGeom>
        </p:spPr>
        <p:txBody>
          <a:bodyPr wrap="square">
            <a:spAutoFit/>
          </a:bodyPr>
          <a:lstStyle/>
          <a:p>
            <a:pPr lvl="0" eaLnBrk="0" fontAlgn="base" hangingPunct="0">
              <a:spcBef>
                <a:spcPct val="0"/>
              </a:spcBef>
              <a:spcAft>
                <a:spcPct val="0"/>
              </a:spcAft>
            </a:pPr>
            <a:r>
              <a:rPr lang="it-IT" altLang="it-IT" sz="2400" dirty="0"/>
              <a:t>It is often the case that we </a:t>
            </a:r>
            <a:r>
              <a:rPr lang="it-IT" altLang="it-IT" sz="2400" b="1" dirty="0"/>
              <a:t>wish to convert a continous variable into a an discrete factor </a:t>
            </a:r>
            <a:r>
              <a:rPr lang="it-IT" altLang="it-IT" sz="2400" dirty="0"/>
              <a:t>type variable. </a:t>
            </a:r>
            <a:r>
              <a:rPr lang="en-GB" altLang="en-US" sz="2000" dirty="0">
                <a:latin typeface="Helvetica" panose="020B0604020202020204" pitchFamily="34" charset="0"/>
                <a:ea typeface="Times New Roman" panose="02020603050405020304" pitchFamily="18" charset="0"/>
              </a:rPr>
              <a:t>We can use a </a:t>
            </a:r>
            <a:r>
              <a:rPr lang="en-GB" altLang="en-US" b="1" dirty="0">
                <a:latin typeface="Consolas" panose="020B0609020204030204" pitchFamily="49" charset="0"/>
                <a:ea typeface="Times New Roman" panose="02020603050405020304" pitchFamily="18" charset="0"/>
                <a:cs typeface="Courier New" panose="02070309020205020404" pitchFamily="49" charset="0"/>
              </a:rPr>
              <a:t>CASE</a:t>
            </a:r>
            <a:r>
              <a:rPr lang="en-GB" altLang="en-US" sz="2000" dirty="0">
                <a:latin typeface="Helvetica" panose="020B0604020202020204" pitchFamily="34" charset="0"/>
                <a:ea typeface="Times New Roman" panose="02020603050405020304" pitchFamily="18" charset="0"/>
              </a:rPr>
              <a:t> statement to create this type of effect.</a:t>
            </a:r>
            <a:endParaRPr lang="en-GB" altLang="en-US" sz="3200" dirty="0">
              <a:ea typeface="Times New Roman" panose="02020603050405020304" pitchFamily="18" charset="0"/>
            </a:endParaRPr>
          </a:p>
          <a:p>
            <a:pPr lvl="0" eaLnBrk="0" fontAlgn="base" hangingPunct="0">
              <a:spcBef>
                <a:spcPct val="0"/>
              </a:spcBef>
              <a:spcAft>
                <a:spcPct val="0"/>
              </a:spcAft>
            </a:pPr>
            <a:r>
              <a:rPr lang="en-GB" altLang="en-US" sz="2000" dirty="0">
                <a:latin typeface="Helvetica" panose="020B0604020202020204" pitchFamily="34" charset="0"/>
                <a:ea typeface="Times New Roman" panose="02020603050405020304" pitchFamily="18" charset="0"/>
              </a:rPr>
              <a:t>The column </a:t>
            </a:r>
            <a:r>
              <a:rPr lang="en-GB" altLang="en-US" b="1" dirty="0">
                <a:latin typeface="Consolas" panose="020B0609020204030204" pitchFamily="49" charset="0"/>
                <a:ea typeface="Times New Roman" panose="02020603050405020304" pitchFamily="18" charset="0"/>
                <a:cs typeface="Courier New" panose="02070309020205020404" pitchFamily="49" charset="0"/>
              </a:rPr>
              <a:t>A11_years_farm</a:t>
            </a:r>
            <a:r>
              <a:rPr lang="en-GB" altLang="en-US" sz="2000" dirty="0">
                <a:latin typeface="Helvetica" panose="020B0604020202020204" pitchFamily="34" charset="0"/>
                <a:ea typeface="Times New Roman" panose="02020603050405020304" pitchFamily="18" charset="0"/>
              </a:rPr>
              <a:t> in the Farms table is an indication of how many years the respondent has been on the farm. The values are in years and range from </a:t>
            </a:r>
            <a:r>
              <a:rPr lang="en-GB" altLang="en-US" sz="2000" b="1" dirty="0">
                <a:latin typeface="Helvetica" panose="020B0604020202020204" pitchFamily="34" charset="0"/>
                <a:ea typeface="Times New Roman" panose="02020603050405020304" pitchFamily="18" charset="0"/>
              </a:rPr>
              <a:t>1 to 60</a:t>
            </a:r>
            <a:r>
              <a:rPr lang="en-GB" altLang="en-US" sz="2000" dirty="0">
                <a:latin typeface="Helvetica" panose="020B0604020202020204" pitchFamily="34" charset="0"/>
                <a:ea typeface="Times New Roman" panose="02020603050405020304" pitchFamily="18" charset="0"/>
              </a:rPr>
              <a:t>. Instead of using individual years we may want to group these values </a:t>
            </a:r>
            <a:r>
              <a:rPr lang="en-GB" altLang="en-US" sz="2000" b="1" dirty="0">
                <a:latin typeface="Helvetica" panose="020B0604020202020204" pitchFamily="34" charset="0"/>
                <a:ea typeface="Times New Roman" panose="02020603050405020304" pitchFamily="18" charset="0"/>
              </a:rPr>
              <a:t>into ranges</a:t>
            </a:r>
            <a:r>
              <a:rPr lang="en-GB" altLang="en-US" sz="2000" dirty="0">
                <a:latin typeface="Helvetica" panose="020B0604020202020204" pitchFamily="34" charset="0"/>
                <a:ea typeface="Times New Roman" panose="02020603050405020304" pitchFamily="18" charset="0"/>
              </a:rPr>
              <a:t> like </a:t>
            </a:r>
            <a:r>
              <a:rPr lang="en-GB" altLang="en-US" sz="2000" b="1" dirty="0">
                <a:latin typeface="Helvetica" panose="020B0604020202020204" pitchFamily="34" charset="0"/>
                <a:ea typeface="Times New Roman" panose="02020603050405020304" pitchFamily="18" charset="0"/>
              </a:rPr>
              <a:t>1-10, 11-20 </a:t>
            </a:r>
            <a:r>
              <a:rPr lang="en-GB" altLang="en-US" sz="2000" dirty="0">
                <a:latin typeface="Helvetica" panose="020B0604020202020204" pitchFamily="34" charset="0"/>
                <a:ea typeface="Times New Roman" panose="02020603050405020304" pitchFamily="18" charset="0"/>
              </a:rPr>
              <a:t>etc. We can do this using a </a:t>
            </a:r>
            <a:r>
              <a:rPr lang="en-GB" altLang="en-US" b="1" dirty="0">
                <a:latin typeface="Consolas" panose="020B0609020204030204" pitchFamily="49" charset="0"/>
                <a:ea typeface="Times New Roman" panose="02020603050405020304" pitchFamily="18" charset="0"/>
                <a:cs typeface="Courier New" panose="02070309020205020404" pitchFamily="49" charset="0"/>
              </a:rPr>
              <a:t>case</a:t>
            </a:r>
            <a:r>
              <a:rPr lang="en-GB" altLang="en-US" dirty="0">
                <a:latin typeface="Consolas" panose="020B0609020204030204" pitchFamily="49" charset="0"/>
                <a:ea typeface="Times New Roman" panose="02020603050405020304" pitchFamily="18" charset="0"/>
                <a:cs typeface="Courier New" panose="02070309020205020404" pitchFamily="49" charset="0"/>
              </a:rPr>
              <a:t> </a:t>
            </a:r>
            <a:r>
              <a:rPr lang="en-GB" altLang="en-US" sz="2000" dirty="0">
                <a:latin typeface="Helvetica" panose="020B0604020202020204" pitchFamily="34" charset="0"/>
                <a:ea typeface="Times New Roman" panose="02020603050405020304" pitchFamily="18" charset="0"/>
              </a:rPr>
              <a:t>statement as part of the </a:t>
            </a:r>
            <a:r>
              <a:rPr lang="en-GB" altLang="en-US" dirty="0">
                <a:latin typeface="Consolas" panose="020B0609020204030204" pitchFamily="49" charset="0"/>
                <a:ea typeface="Times New Roman" panose="02020603050405020304" pitchFamily="18" charset="0"/>
                <a:cs typeface="Courier New" panose="02070309020205020404" pitchFamily="49" charset="0"/>
              </a:rPr>
              <a:t>SELECT</a:t>
            </a:r>
            <a:r>
              <a:rPr lang="en-GB" altLang="en-US" sz="2000" dirty="0">
                <a:latin typeface="Helvetica" panose="020B0604020202020204" pitchFamily="34" charset="0"/>
                <a:ea typeface="Times New Roman" panose="02020603050405020304" pitchFamily="18" charset="0"/>
              </a:rPr>
              <a:t> clause</a:t>
            </a:r>
            <a:endParaRPr lang="en-GB" altLang="en-US" sz="4400" dirty="0">
              <a:latin typeface="Arial" panose="020B0604020202020204" pitchFamily="34" charset="0"/>
            </a:endParaRPr>
          </a:p>
        </p:txBody>
      </p:sp>
      <p:sp>
        <p:nvSpPr>
          <p:cNvPr id="11" name="Rectangle 10">
            <a:extLst>
              <a:ext uri="{FF2B5EF4-FFF2-40B4-BE49-F238E27FC236}">
                <a16:creationId xmlns:a16="http://schemas.microsoft.com/office/drawing/2014/main" id="{F6CD20C5-A4C7-498C-9E42-55B83747EA4D}"/>
              </a:ext>
            </a:extLst>
          </p:cNvPr>
          <p:cNvSpPr/>
          <p:nvPr/>
        </p:nvSpPr>
        <p:spPr>
          <a:xfrm>
            <a:off x="5287101" y="1405443"/>
            <a:ext cx="6446701" cy="3477875"/>
          </a:xfrm>
          <a:prstGeom prst="rect">
            <a:avLst/>
          </a:prstGeom>
          <a:ln>
            <a:solidFill>
              <a:schemeClr val="accent6">
                <a:lumMod val="75000"/>
              </a:schemeClr>
            </a:solidFill>
          </a:ln>
        </p:spPr>
        <p:txBody>
          <a:bodyPr wrap="square">
            <a:spAutoFit/>
          </a:bodyPr>
          <a:lstStyle/>
          <a:p>
            <a:r>
              <a:rPr lang="en-GB" sz="2000" b="1" dirty="0"/>
              <a:t>SELECT </a:t>
            </a:r>
            <a:r>
              <a:rPr lang="en-GB" sz="2000" dirty="0"/>
              <a:t>Id, A11_years_farm,</a:t>
            </a:r>
          </a:p>
          <a:p>
            <a:r>
              <a:rPr lang="en-GB" sz="2000" b="1" dirty="0"/>
              <a:t>CASE</a:t>
            </a:r>
          </a:p>
          <a:p>
            <a:r>
              <a:rPr lang="en-GB" sz="2000" b="1" dirty="0"/>
              <a:t>WHEN  </a:t>
            </a:r>
            <a:r>
              <a:rPr lang="en-GB" sz="2000" dirty="0"/>
              <a:t>A11_years_farm </a:t>
            </a:r>
            <a:r>
              <a:rPr lang="en-GB" sz="2000" b="1" dirty="0"/>
              <a:t>BETWEEN</a:t>
            </a:r>
            <a:r>
              <a:rPr lang="en-GB" sz="2000" dirty="0"/>
              <a:t> 1 AND 10</a:t>
            </a:r>
            <a:r>
              <a:rPr lang="en-GB" sz="2000" b="1" dirty="0"/>
              <a:t> THEN </a:t>
            </a:r>
            <a:r>
              <a:rPr lang="en-GB" sz="2000" dirty="0"/>
              <a:t>'1-10‘</a:t>
            </a:r>
          </a:p>
          <a:p>
            <a:r>
              <a:rPr lang="en-GB" sz="2000" b="1" dirty="0"/>
              <a:t>WHEN  </a:t>
            </a:r>
            <a:r>
              <a:rPr lang="en-GB" sz="2000" dirty="0"/>
              <a:t>A11_years_farm</a:t>
            </a:r>
            <a:r>
              <a:rPr lang="en-GB" sz="2000" b="1" dirty="0"/>
              <a:t> BETWEEN </a:t>
            </a:r>
            <a:r>
              <a:rPr lang="en-GB" sz="2000" dirty="0"/>
              <a:t>11 AND 20 </a:t>
            </a:r>
            <a:r>
              <a:rPr lang="en-GB" sz="2000" b="1" dirty="0"/>
              <a:t>THEN </a:t>
            </a:r>
            <a:r>
              <a:rPr lang="en-GB" sz="2000" dirty="0"/>
              <a:t>'11-20'</a:t>
            </a:r>
          </a:p>
          <a:p>
            <a:r>
              <a:rPr lang="en-GB" sz="2000" b="1" dirty="0"/>
              <a:t>WHEN  </a:t>
            </a:r>
            <a:r>
              <a:rPr lang="en-GB" sz="2000" dirty="0"/>
              <a:t>A11_years_farm</a:t>
            </a:r>
            <a:r>
              <a:rPr lang="en-GB" sz="2000" b="1" dirty="0"/>
              <a:t> BETWEEN </a:t>
            </a:r>
            <a:r>
              <a:rPr lang="en-GB" sz="2000" dirty="0"/>
              <a:t>21 AND 30 THEN '21-30'</a:t>
            </a:r>
          </a:p>
          <a:p>
            <a:r>
              <a:rPr lang="en-GB" sz="2000" b="1" dirty="0"/>
              <a:t>WHEN  </a:t>
            </a:r>
            <a:r>
              <a:rPr lang="en-GB" sz="2000" dirty="0"/>
              <a:t>A11_years_farm </a:t>
            </a:r>
            <a:r>
              <a:rPr lang="en-GB" sz="2000" b="1" dirty="0"/>
              <a:t>BETWEEN </a:t>
            </a:r>
            <a:r>
              <a:rPr lang="en-GB" sz="2000" dirty="0"/>
              <a:t>31 AND 40</a:t>
            </a:r>
            <a:r>
              <a:rPr lang="en-GB" sz="2000" b="1" dirty="0"/>
              <a:t> THEN </a:t>
            </a:r>
            <a:r>
              <a:rPr lang="en-GB" sz="2000" dirty="0"/>
              <a:t>'31-40'</a:t>
            </a:r>
          </a:p>
          <a:p>
            <a:r>
              <a:rPr lang="en-GB" sz="2000" b="1" dirty="0"/>
              <a:t>WHEN  </a:t>
            </a:r>
            <a:r>
              <a:rPr lang="en-GB" sz="2000" dirty="0"/>
              <a:t>A11_years_farm </a:t>
            </a:r>
            <a:r>
              <a:rPr lang="en-GB" sz="2000" b="1" dirty="0"/>
              <a:t>BETWEEN </a:t>
            </a:r>
            <a:r>
              <a:rPr lang="en-GB" sz="2000" dirty="0"/>
              <a:t>41 AND 50 </a:t>
            </a:r>
            <a:r>
              <a:rPr lang="en-GB" sz="2000" b="1" dirty="0"/>
              <a:t>THEN </a:t>
            </a:r>
            <a:r>
              <a:rPr lang="en-GB" sz="2000" dirty="0"/>
              <a:t>'41-50'</a:t>
            </a:r>
          </a:p>
          <a:p>
            <a:r>
              <a:rPr lang="en-GB" sz="2000" b="1" dirty="0"/>
              <a:t>WHEN  </a:t>
            </a:r>
            <a:r>
              <a:rPr lang="en-GB" sz="2000" dirty="0"/>
              <a:t>A11_years_farm </a:t>
            </a:r>
            <a:r>
              <a:rPr lang="en-GB" sz="2000" b="1" dirty="0"/>
              <a:t>BETWEEN </a:t>
            </a:r>
            <a:r>
              <a:rPr lang="en-GB" sz="2000" dirty="0"/>
              <a:t>41 AND 50 </a:t>
            </a:r>
            <a:r>
              <a:rPr lang="en-GB" sz="2000" b="1" dirty="0"/>
              <a:t>THEN </a:t>
            </a:r>
            <a:r>
              <a:rPr lang="en-GB" sz="2000" dirty="0"/>
              <a:t>'51-60'</a:t>
            </a:r>
          </a:p>
          <a:p>
            <a:r>
              <a:rPr lang="en-GB" sz="2000" b="1" dirty="0"/>
              <a:t>ELSE '&gt; 60'	   </a:t>
            </a:r>
          </a:p>
          <a:p>
            <a:r>
              <a:rPr lang="en-GB" sz="2000" b="1" dirty="0"/>
              <a:t>END AS </a:t>
            </a:r>
            <a:r>
              <a:rPr lang="en-GB" sz="2000" dirty="0"/>
              <a:t>A11_years_farm_range</a:t>
            </a:r>
          </a:p>
          <a:p>
            <a:r>
              <a:rPr lang="en-GB" sz="2000" b="1" dirty="0"/>
              <a:t>FROM Farms;</a:t>
            </a:r>
          </a:p>
        </p:txBody>
      </p:sp>
      <p:pic>
        <p:nvPicPr>
          <p:cNvPr id="27652" name="Picture 4" descr="Risultati immagini per grouping">
            <a:extLst>
              <a:ext uri="{FF2B5EF4-FFF2-40B4-BE49-F238E27FC236}">
                <a16:creationId xmlns:a16="http://schemas.microsoft.com/office/drawing/2014/main" id="{10371664-096D-4CA0-80B7-D1DE1F37BB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7332" y="4267200"/>
            <a:ext cx="2746128"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17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D44477-DB57-40FE-8AB2-8D09D879399E}"/>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9" name="Rectangle 3">
            <a:extLst>
              <a:ext uri="{FF2B5EF4-FFF2-40B4-BE49-F238E27FC236}">
                <a16:creationId xmlns:a16="http://schemas.microsoft.com/office/drawing/2014/main" id="{18AF9EF0-6095-4C9E-90EF-7AA0C3FD1C33}"/>
              </a:ext>
            </a:extLst>
          </p:cNvPr>
          <p:cNvSpPr>
            <a:spLocks noChangeArrowheads="1"/>
          </p:cNvSpPr>
          <p:nvPr/>
        </p:nvSpPr>
        <p:spPr bwMode="auto">
          <a:xfrm>
            <a:off x="0" y="-45310"/>
            <a:ext cx="0" cy="547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4436" tIns="179331"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0D5B604-A8CF-40BD-AD04-6EEF6CCD3403}"/>
              </a:ext>
            </a:extLst>
          </p:cNvPr>
          <p:cNvSpPr/>
          <p:nvPr/>
        </p:nvSpPr>
        <p:spPr>
          <a:xfrm>
            <a:off x="609599" y="1219199"/>
            <a:ext cx="10349949" cy="4031873"/>
          </a:xfrm>
          <a:prstGeom prst="rect">
            <a:avLst/>
          </a:prstGeom>
        </p:spPr>
        <p:txBody>
          <a:bodyPr wrap="square">
            <a:spAutoFit/>
          </a:bodyPr>
          <a:lstStyle/>
          <a:p>
            <a:pPr lvl="0" eaLnBrk="0" fontAlgn="base" hangingPunct="0">
              <a:spcBef>
                <a:spcPct val="0"/>
              </a:spcBef>
              <a:spcAft>
                <a:spcPct val="0"/>
              </a:spcAft>
            </a:pPr>
            <a:r>
              <a:rPr lang="it-IT" altLang="it-IT" sz="3200" b="1" dirty="0"/>
              <a:t>Key Points</a:t>
            </a:r>
          </a:p>
          <a:p>
            <a:pPr lvl="0" eaLnBrk="0" fontAlgn="base" hangingPunct="0">
              <a:spcBef>
                <a:spcPct val="0"/>
              </a:spcBef>
              <a:spcAft>
                <a:spcPct val="0"/>
              </a:spcAft>
            </a:pPr>
            <a:endParaRPr lang="it-IT" altLang="it-IT" sz="3200" b="1" dirty="0"/>
          </a:p>
          <a:p>
            <a:pPr lvl="0" eaLnBrk="0" fontAlgn="base" hangingPunct="0">
              <a:spcBef>
                <a:spcPct val="0"/>
              </a:spcBef>
              <a:spcAft>
                <a:spcPct val="0"/>
              </a:spcAft>
              <a:buFontTx/>
              <a:buChar char="•"/>
            </a:pPr>
            <a:r>
              <a:rPr lang="it-IT" altLang="it-IT" sz="2400" dirty="0"/>
              <a:t>New </a:t>
            </a:r>
            <a:r>
              <a:rPr lang="it-IT" altLang="it-IT" sz="2400" b="1" dirty="0"/>
              <a:t>result columns can be created</a:t>
            </a:r>
            <a:r>
              <a:rPr lang="it-IT" altLang="it-IT" sz="2400" dirty="0"/>
              <a:t> using arithmetic operators or builtin functions</a:t>
            </a:r>
          </a:p>
          <a:p>
            <a:pPr lvl="0" eaLnBrk="0" fontAlgn="base" hangingPunct="0">
              <a:spcBef>
                <a:spcPct val="0"/>
              </a:spcBef>
              <a:spcAft>
                <a:spcPct val="0"/>
              </a:spcAft>
              <a:buFontTx/>
              <a:buChar char="•"/>
            </a:pPr>
            <a:r>
              <a:rPr lang="it-IT" altLang="it-IT" sz="2400" dirty="0"/>
              <a:t>New columns have to be given names or </a:t>
            </a:r>
            <a:r>
              <a:rPr lang="it-IT" altLang="it-IT" sz="2400" b="1" dirty="0"/>
              <a:t>Alias’</a:t>
            </a:r>
          </a:p>
          <a:p>
            <a:pPr lvl="0" eaLnBrk="0" fontAlgn="base" hangingPunct="0">
              <a:spcBef>
                <a:spcPct val="0"/>
              </a:spcBef>
              <a:spcAft>
                <a:spcPct val="0"/>
              </a:spcAft>
              <a:buFontTx/>
              <a:buChar char="•"/>
            </a:pPr>
            <a:r>
              <a:rPr lang="it-IT" altLang="it-IT" sz="2400" dirty="0"/>
              <a:t>The </a:t>
            </a:r>
            <a:r>
              <a:rPr lang="it-IT" altLang="it-IT" sz="2400" b="1" dirty="0"/>
              <a:t>Case coding structure </a:t>
            </a:r>
            <a:r>
              <a:rPr lang="it-IT" altLang="it-IT" sz="2400" dirty="0"/>
              <a:t>can be used to create new columns</a:t>
            </a:r>
          </a:p>
          <a:p>
            <a:pPr lvl="0" eaLnBrk="0" fontAlgn="base" hangingPunct="0">
              <a:spcBef>
                <a:spcPct val="0"/>
              </a:spcBef>
              <a:spcAft>
                <a:spcPct val="0"/>
              </a:spcAft>
              <a:buFontTx/>
              <a:buChar char="•"/>
            </a:pPr>
            <a:r>
              <a:rPr lang="it-IT" altLang="it-IT" sz="2400" dirty="0"/>
              <a:t>The new columns are </a:t>
            </a:r>
            <a:r>
              <a:rPr lang="it-IT" altLang="it-IT" sz="2400" b="1" dirty="0"/>
              <a:t>only in the query results</a:t>
            </a:r>
            <a:r>
              <a:rPr lang="it-IT" altLang="it-IT" sz="2400" dirty="0"/>
              <a:t>. The original table is not changed</a:t>
            </a:r>
          </a:p>
          <a:p>
            <a:pPr lvl="0" eaLnBrk="0" fontAlgn="base" hangingPunct="0">
              <a:spcBef>
                <a:spcPct val="0"/>
              </a:spcBef>
              <a:spcAft>
                <a:spcPct val="0"/>
              </a:spcAft>
            </a:pPr>
            <a:r>
              <a:rPr lang="it-IT" altLang="it-IT" sz="2400" dirty="0">
                <a:hlinkClick r:id="rId2">
                  <a:extLst>
                    <a:ext uri="{A12FA001-AC4F-418D-AE19-62706E023703}">
                      <ahyp:hlinkClr xmlns:ahyp="http://schemas.microsoft.com/office/drawing/2018/hyperlinkcolor" val="tx"/>
                    </a:ext>
                  </a:extLst>
                </a:hlinkClick>
              </a:rPr>
              <a:t>previous episode</a:t>
            </a:r>
            <a:endParaRPr lang="it-IT" altLang="it-IT" sz="2400" dirty="0"/>
          </a:p>
          <a:p>
            <a:pPr lvl="0" eaLnBrk="0" fontAlgn="base" hangingPunct="0">
              <a:spcBef>
                <a:spcPct val="0"/>
              </a:spcBef>
              <a:spcAft>
                <a:spcPct val="0"/>
              </a:spcAft>
            </a:pPr>
            <a:br>
              <a:rPr lang="it-IT" altLang="it-IT" sz="2400" dirty="0"/>
            </a:br>
            <a:endParaRPr lang="it-IT" altLang="it-IT" sz="2400" dirty="0"/>
          </a:p>
        </p:txBody>
      </p:sp>
    </p:spTree>
    <p:extLst>
      <p:ext uri="{BB962C8B-B14F-4D97-AF65-F5344CB8AC3E}">
        <p14:creationId xmlns:p14="http://schemas.microsoft.com/office/powerpoint/2010/main" val="1430366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5256E-0EDF-4F2A-9026-3A0B57E93ABA}"/>
              </a:ext>
            </a:extLst>
          </p:cNvPr>
          <p:cNvSpPr txBox="1"/>
          <p:nvPr/>
        </p:nvSpPr>
        <p:spPr>
          <a:xfrm>
            <a:off x="0" y="103515"/>
            <a:ext cx="12192000" cy="523220"/>
          </a:xfrm>
          <a:prstGeom prst="rect">
            <a:avLst/>
          </a:prstGeom>
          <a:solidFill>
            <a:srgbClr val="71DFF5"/>
          </a:solidFill>
        </p:spPr>
        <p:txBody>
          <a:bodyPr wrap="square" rtlCol="0">
            <a:spAutoFit/>
          </a:bodyPr>
          <a:lstStyle/>
          <a:p>
            <a:pPr algn="r"/>
            <a:r>
              <a:rPr lang="en-GB" sz="2800" dirty="0"/>
              <a:t>6. Aggregations</a:t>
            </a:r>
          </a:p>
        </p:txBody>
      </p:sp>
      <p:sp>
        <p:nvSpPr>
          <p:cNvPr id="5" name="Rectangle 4">
            <a:extLst>
              <a:ext uri="{FF2B5EF4-FFF2-40B4-BE49-F238E27FC236}">
                <a16:creationId xmlns:a16="http://schemas.microsoft.com/office/drawing/2014/main" id="{1AE845AF-542B-4F10-B19A-ACA0D5BB08EA}"/>
              </a:ext>
            </a:extLst>
          </p:cNvPr>
          <p:cNvSpPr/>
          <p:nvPr/>
        </p:nvSpPr>
        <p:spPr>
          <a:xfrm>
            <a:off x="185528" y="3131396"/>
            <a:ext cx="11383620" cy="2908489"/>
          </a:xfrm>
          <a:prstGeom prst="rect">
            <a:avLst/>
          </a:prstGeom>
        </p:spPr>
        <p:txBody>
          <a:bodyPr wrap="square">
            <a:spAutoFit/>
          </a:bodyPr>
          <a:lstStyle/>
          <a:p>
            <a:r>
              <a:rPr lang="en-US" sz="2300" b="1" dirty="0"/>
              <a:t>Objectives</a:t>
            </a:r>
          </a:p>
          <a:p>
            <a:pPr>
              <a:buFont typeface="Arial" panose="020B0604020202020204" pitchFamily="34" charset="0"/>
              <a:buChar char="•"/>
            </a:pPr>
            <a:endParaRPr lang="en-US" sz="2300" dirty="0"/>
          </a:p>
          <a:p>
            <a:pPr>
              <a:buFont typeface="Arial" panose="020B0604020202020204" pitchFamily="34" charset="0"/>
              <a:buChar char="•"/>
            </a:pPr>
            <a:r>
              <a:rPr lang="en-US" sz="2300" dirty="0"/>
              <a:t>Use the </a:t>
            </a:r>
            <a:r>
              <a:rPr lang="en-US" sz="2300" b="1" dirty="0"/>
              <a:t>Distinct keyword</a:t>
            </a:r>
            <a:r>
              <a:rPr lang="en-US" sz="2300" dirty="0"/>
              <a:t> to get a unique set of values</a:t>
            </a:r>
          </a:p>
          <a:p>
            <a:pPr>
              <a:buFont typeface="Arial" panose="020B0604020202020204" pitchFamily="34" charset="0"/>
              <a:buChar char="•"/>
            </a:pPr>
            <a:r>
              <a:rPr lang="en-US" sz="2300" dirty="0"/>
              <a:t>Use the </a:t>
            </a:r>
            <a:r>
              <a:rPr lang="en-US" sz="2300" b="1" dirty="0"/>
              <a:t>‘group by’ </a:t>
            </a:r>
            <a:r>
              <a:rPr lang="en-US" sz="2300" dirty="0"/>
              <a:t>clause to summaries data</a:t>
            </a:r>
          </a:p>
          <a:p>
            <a:pPr>
              <a:buFont typeface="Arial" panose="020B0604020202020204" pitchFamily="34" charset="0"/>
              <a:buChar char="•"/>
            </a:pPr>
            <a:r>
              <a:rPr lang="en-US" sz="2300" dirty="0"/>
              <a:t>Use </a:t>
            </a:r>
            <a:r>
              <a:rPr lang="en-US" sz="2300" b="1" dirty="0"/>
              <a:t>built-in statistical functions </a:t>
            </a:r>
            <a:r>
              <a:rPr lang="en-US" sz="2300" dirty="0"/>
              <a:t>to provide column summaries</a:t>
            </a:r>
          </a:p>
          <a:p>
            <a:pPr>
              <a:buFont typeface="Arial" panose="020B0604020202020204" pitchFamily="34" charset="0"/>
              <a:buChar char="•"/>
            </a:pPr>
            <a:r>
              <a:rPr lang="en-US" sz="2300" dirty="0"/>
              <a:t>Use the </a:t>
            </a:r>
            <a:r>
              <a:rPr lang="en-US" sz="2300" b="1" dirty="0"/>
              <a:t>‘having’ clause </a:t>
            </a:r>
            <a:r>
              <a:rPr lang="en-US" sz="2300" dirty="0"/>
              <a:t>to provide selection criteria to the </a:t>
            </a:r>
            <a:r>
              <a:rPr lang="en-US" sz="2300" b="1" dirty="0"/>
              <a:t>summary values</a:t>
            </a:r>
          </a:p>
          <a:p>
            <a:pPr>
              <a:buFont typeface="Arial" panose="020B0604020202020204" pitchFamily="34" charset="0"/>
              <a:buChar char="•"/>
            </a:pPr>
            <a:r>
              <a:rPr lang="en-US" sz="2300" dirty="0"/>
              <a:t>Understand the </a:t>
            </a:r>
            <a:r>
              <a:rPr lang="en-US" sz="2300" b="1" dirty="0"/>
              <a:t>difference between the ‘where’</a:t>
            </a:r>
            <a:r>
              <a:rPr lang="en-US" sz="2300" dirty="0"/>
              <a:t> and the </a:t>
            </a:r>
            <a:r>
              <a:rPr lang="en-US" sz="2300" b="1" dirty="0"/>
              <a:t>‘having’ </a:t>
            </a:r>
            <a:r>
              <a:rPr lang="en-US" sz="2300" dirty="0"/>
              <a:t>clauses</a:t>
            </a:r>
          </a:p>
          <a:p>
            <a:pPr>
              <a:buFont typeface="Arial" panose="020B0604020202020204" pitchFamily="34" charset="0"/>
              <a:buChar char="•"/>
            </a:pPr>
            <a:endParaRPr lang="en-US" sz="2200" b="0" i="0" dirty="0">
              <a:effectLst/>
            </a:endParaRPr>
          </a:p>
        </p:txBody>
      </p:sp>
      <p:sp>
        <p:nvSpPr>
          <p:cNvPr id="7" name="Rectangle 6">
            <a:extLst>
              <a:ext uri="{FF2B5EF4-FFF2-40B4-BE49-F238E27FC236}">
                <a16:creationId xmlns:a16="http://schemas.microsoft.com/office/drawing/2014/main" id="{A166A78B-8023-4303-82A5-6386C26EFA84}"/>
              </a:ext>
            </a:extLst>
          </p:cNvPr>
          <p:cNvSpPr/>
          <p:nvPr/>
        </p:nvSpPr>
        <p:spPr>
          <a:xfrm>
            <a:off x="185527" y="1132707"/>
            <a:ext cx="7673011" cy="1138773"/>
          </a:xfrm>
          <a:prstGeom prst="rect">
            <a:avLst/>
          </a:prstGeom>
        </p:spPr>
        <p:txBody>
          <a:bodyPr wrap="square">
            <a:spAutoFit/>
          </a:bodyPr>
          <a:lstStyle/>
          <a:p>
            <a:r>
              <a:rPr lang="en-US" sz="2300" b="1" dirty="0"/>
              <a:t>Question</a:t>
            </a:r>
          </a:p>
          <a:p>
            <a:endParaRPr lang="en-US" sz="2200" b="1" dirty="0"/>
          </a:p>
          <a:p>
            <a:pPr>
              <a:buFont typeface="Arial" panose="020B0604020202020204" pitchFamily="34" charset="0"/>
              <a:buChar char="•"/>
            </a:pPr>
            <a:r>
              <a:rPr lang="en-US" sz="2300" dirty="0"/>
              <a:t>How can I </a:t>
            </a:r>
            <a:r>
              <a:rPr lang="en-US" sz="2300" b="1" dirty="0"/>
              <a:t>summaries</a:t>
            </a:r>
            <a:r>
              <a:rPr lang="en-US" sz="2300" dirty="0"/>
              <a:t> the data in my tables</a:t>
            </a:r>
          </a:p>
        </p:txBody>
      </p:sp>
    </p:spTree>
    <p:extLst>
      <p:ext uri="{BB962C8B-B14F-4D97-AF65-F5344CB8AC3E}">
        <p14:creationId xmlns:p14="http://schemas.microsoft.com/office/powerpoint/2010/main" val="3799107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19838"/>
            <a:ext cx="7857260" cy="4351338"/>
          </a:xfrm>
        </p:spPr>
        <p:txBody>
          <a:bodyPr/>
          <a:lstStyle/>
          <a:p>
            <a:pPr marL="0" indent="0">
              <a:buNone/>
            </a:pPr>
            <a:endParaRPr lang="en-GB" b="1" dirty="0"/>
          </a:p>
          <a:p>
            <a:pPr marL="0" indent="0">
              <a:buNone/>
            </a:pPr>
            <a:r>
              <a:rPr lang="en-GB" dirty="0"/>
              <a:t>Aggregation allows us to combine results by grouping records based on value and calculating combined values in groups</a:t>
            </a:r>
          </a:p>
          <a:p>
            <a:pPr marL="0" indent="0">
              <a:buNone/>
            </a:pPr>
            <a:endParaRPr lang="en-GB" dirty="0"/>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947" y="4239492"/>
            <a:ext cx="3522879" cy="246336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7467065" y="2070855"/>
            <a:ext cx="759331" cy="484632"/>
          </a:xfrm>
          <a:prstGeom prst="rightArrow">
            <a:avLst/>
          </a:prstGeom>
          <a:solidFill>
            <a:srgbClr val="71DFF5">
              <a:alpha val="69804"/>
            </a:srgbClr>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8601472" y="1679361"/>
            <a:ext cx="3397827" cy="1200329"/>
          </a:xfrm>
          <a:prstGeom prst="rect">
            <a:avLst/>
          </a:prstGeom>
          <a:noFill/>
        </p:spPr>
        <p:txBody>
          <a:bodyPr wrap="square" rtlCol="0">
            <a:spAutoFit/>
          </a:bodyPr>
          <a:lstStyle/>
          <a:p>
            <a:r>
              <a:rPr lang="en-GB" sz="2400" dirty="0"/>
              <a:t>Calculate and sum all the possible combination of values </a:t>
            </a:r>
          </a:p>
        </p:txBody>
      </p:sp>
      <p:graphicFrame>
        <p:nvGraphicFramePr>
          <p:cNvPr id="7" name="Table 6"/>
          <p:cNvGraphicFramePr>
            <a:graphicFrameLocks noGrp="1"/>
          </p:cNvGraphicFramePr>
          <p:nvPr>
            <p:extLst>
              <p:ext uri="{D42A27DB-BD31-4B8C-83A1-F6EECF244321}">
                <p14:modId xmlns:p14="http://schemas.microsoft.com/office/powerpoint/2010/main" val="3501607577"/>
              </p:ext>
            </p:extLst>
          </p:nvPr>
        </p:nvGraphicFramePr>
        <p:xfrm>
          <a:off x="579410" y="3480277"/>
          <a:ext cx="6000515" cy="2871393"/>
        </p:xfrm>
        <a:graphic>
          <a:graphicData uri="http://schemas.openxmlformats.org/drawingml/2006/table">
            <a:tbl>
              <a:tblPr/>
              <a:tblGrid>
                <a:gridCol w="1301345">
                  <a:extLst>
                    <a:ext uri="{9D8B030D-6E8A-4147-A177-3AD203B41FA5}">
                      <a16:colId xmlns:a16="http://schemas.microsoft.com/office/drawing/2014/main" val="20000"/>
                    </a:ext>
                  </a:extLst>
                </a:gridCol>
                <a:gridCol w="4699170">
                  <a:extLst>
                    <a:ext uri="{9D8B030D-6E8A-4147-A177-3AD203B41FA5}">
                      <a16:colId xmlns:a16="http://schemas.microsoft.com/office/drawing/2014/main" val="20001"/>
                    </a:ext>
                  </a:extLst>
                </a:gridCol>
              </a:tblGrid>
              <a:tr h="0">
                <a:tc>
                  <a:txBody>
                    <a:bodyPr/>
                    <a:lstStyle/>
                    <a:p>
                      <a:pPr algn="ctr"/>
                      <a:r>
                        <a:rPr lang="en-GB" b="1" dirty="0">
                          <a:effectLst/>
                          <a:latin typeface="+mn-lt"/>
                        </a:rPr>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smallest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259">
                <a:tc>
                  <a:txBody>
                    <a:bodyPr/>
                    <a:lstStyle/>
                    <a:p>
                      <a:pPr algn="ctr"/>
                      <a:r>
                        <a:rPr lang="en-GB" b="1" dirty="0">
                          <a:effectLst/>
                          <a:latin typeface="+mn-lt"/>
                        </a:rPr>
                        <a: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largest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953">
                <a:tc>
                  <a:txBody>
                    <a:bodyPr/>
                    <a:lstStyle/>
                    <a:p>
                      <a:pPr algn="ctr"/>
                      <a:r>
                        <a:rPr lang="en-GB" b="1" dirty="0">
                          <a:effectLst/>
                          <a:latin typeface="+mn-lt"/>
                        </a:rPr>
                        <a:t>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sum of the numeric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3953">
                <a:tc>
                  <a:txBody>
                    <a:bodyPr/>
                    <a:lstStyle/>
                    <a:p>
                      <a:pPr algn="ctr"/>
                      <a:r>
                        <a:rPr lang="en-GB" b="1" dirty="0">
                          <a:effectLst/>
                          <a:latin typeface="+mn-lt"/>
                        </a:rPr>
                        <a:t>AVG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average value of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3953">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total number of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259">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number of rows in a 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C27E9BCF-7D84-4A7F-BB8B-31F2CE115FA0}"/>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Tree>
    <p:extLst>
      <p:ext uri="{BB962C8B-B14F-4D97-AF65-F5344CB8AC3E}">
        <p14:creationId xmlns:p14="http://schemas.microsoft.com/office/powerpoint/2010/main" val="580827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unique values">
            <a:extLst>
              <a:ext uri="{FF2B5EF4-FFF2-40B4-BE49-F238E27FC236}">
                <a16:creationId xmlns:a16="http://schemas.microsoft.com/office/drawing/2014/main" id="{EF8E0952-4F75-4A6E-A1D9-4DE5BB9C7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03" y="4315020"/>
            <a:ext cx="2539097" cy="25390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10">
            <a:extLst>
              <a:ext uri="{FF2B5EF4-FFF2-40B4-BE49-F238E27FC236}">
                <a16:creationId xmlns:a16="http://schemas.microsoft.com/office/drawing/2014/main" id="{7E955E97-B8CB-47CC-B06C-072FFF380271}"/>
              </a:ext>
            </a:extLst>
          </p:cNvPr>
          <p:cNvSpPr/>
          <p:nvPr/>
        </p:nvSpPr>
        <p:spPr>
          <a:xfrm rot="5400000">
            <a:off x="4013798" y="4776539"/>
            <a:ext cx="1407669" cy="484632"/>
          </a:xfrm>
          <a:prstGeom prst="rightArrow">
            <a:avLst/>
          </a:prstGeom>
          <a:solidFill>
            <a:srgbClr val="71DFF5"/>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D60A459-4544-402C-BCAF-FB6AA190E8AD}"/>
              </a:ext>
            </a:extLst>
          </p:cNvPr>
          <p:cNvSpPr txBox="1"/>
          <p:nvPr/>
        </p:nvSpPr>
        <p:spPr>
          <a:xfrm>
            <a:off x="4135883" y="5722690"/>
            <a:ext cx="1458578" cy="830997"/>
          </a:xfrm>
          <a:prstGeom prst="rect">
            <a:avLst/>
          </a:prstGeom>
          <a:noFill/>
        </p:spPr>
        <p:txBody>
          <a:bodyPr wrap="square" rtlCol="0">
            <a:spAutoFit/>
          </a:bodyPr>
          <a:lstStyle/>
          <a:p>
            <a:r>
              <a:rPr lang="en-GB" sz="2400" b="1" dirty="0"/>
              <a:t>SELECT DISTINCT</a:t>
            </a:r>
          </a:p>
        </p:txBody>
      </p:sp>
      <p:sp>
        <p:nvSpPr>
          <p:cNvPr id="7" name="TextBox 6">
            <a:extLst>
              <a:ext uri="{FF2B5EF4-FFF2-40B4-BE49-F238E27FC236}">
                <a16:creationId xmlns:a16="http://schemas.microsoft.com/office/drawing/2014/main" id="{FFEA8CCC-6AFF-4A9F-860F-5B7CFBF70DD7}"/>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
        <p:nvSpPr>
          <p:cNvPr id="9" name="Rectangle 8">
            <a:extLst>
              <a:ext uri="{FF2B5EF4-FFF2-40B4-BE49-F238E27FC236}">
                <a16:creationId xmlns:a16="http://schemas.microsoft.com/office/drawing/2014/main" id="{30543A07-AD3A-4975-AA7C-D0B3AB762B18}"/>
              </a:ext>
            </a:extLst>
          </p:cNvPr>
          <p:cNvSpPr/>
          <p:nvPr/>
        </p:nvSpPr>
        <p:spPr>
          <a:xfrm>
            <a:off x="0" y="639881"/>
            <a:ext cx="12192000" cy="4308872"/>
          </a:xfrm>
          <a:prstGeom prst="rect">
            <a:avLst/>
          </a:prstGeom>
        </p:spPr>
        <p:txBody>
          <a:bodyPr wrap="square">
            <a:spAutoFit/>
          </a:bodyPr>
          <a:lstStyle/>
          <a:p>
            <a:pPr lvl="0" eaLnBrk="0" fontAlgn="base" hangingPunct="0">
              <a:spcBef>
                <a:spcPct val="0"/>
              </a:spcBef>
              <a:spcAft>
                <a:spcPct val="0"/>
              </a:spcAft>
            </a:pPr>
            <a:r>
              <a:rPr lang="it-IT" altLang="it-IT" sz="2800" b="1" dirty="0"/>
              <a:t>The Distinct keyword</a:t>
            </a:r>
          </a:p>
          <a:p>
            <a:pPr lvl="0" eaLnBrk="0" fontAlgn="base" hangingPunct="0">
              <a:spcBef>
                <a:spcPct val="0"/>
              </a:spcBef>
              <a:spcAft>
                <a:spcPct val="0"/>
              </a:spcAft>
            </a:pPr>
            <a:endParaRPr lang="it-IT" altLang="it-IT" sz="2400" dirty="0"/>
          </a:p>
          <a:p>
            <a:pPr lvl="0" eaLnBrk="0" fontAlgn="base" hangingPunct="0">
              <a:spcBef>
                <a:spcPct val="0"/>
              </a:spcBef>
              <a:spcAft>
                <a:spcPct val="0"/>
              </a:spcAft>
            </a:pPr>
            <a:r>
              <a:rPr lang="en-US" altLang="en-US" sz="2000" dirty="0">
                <a:latin typeface="Helvetica Neue"/>
              </a:rPr>
              <a:t>For the SAFI survey, it was know in advance all of the possible values that certain variables of columns could contain. For example the ‘</a:t>
            </a:r>
            <a:r>
              <a:rPr lang="en-US" altLang="en-US" sz="2000" b="1" dirty="0">
                <a:latin typeface="Helvetica Neue"/>
              </a:rPr>
              <a:t>A06_province’</a:t>
            </a:r>
            <a:r>
              <a:rPr lang="en-US" altLang="en-US" sz="2000" dirty="0">
                <a:latin typeface="Helvetica Neue"/>
              </a:rPr>
              <a:t>, ‘</a:t>
            </a:r>
            <a:r>
              <a:rPr lang="en-US" altLang="en-US" sz="2000" b="1" dirty="0">
                <a:latin typeface="Helvetica Neue"/>
              </a:rPr>
              <a:t>A07_district’, ‘A08_ward’ and ‘A09_village</a:t>
            </a:r>
            <a:r>
              <a:rPr lang="en-US" altLang="en-US" sz="2000" dirty="0">
                <a:latin typeface="Helvetica Neue"/>
              </a:rPr>
              <a:t>’ variables could only ever contain certain values.</a:t>
            </a:r>
            <a:endParaRPr lang="en-US" altLang="en-US" dirty="0"/>
          </a:p>
          <a:p>
            <a:pPr lvl="0" eaLnBrk="0" fontAlgn="base" hangingPunct="0">
              <a:spcBef>
                <a:spcPct val="0"/>
              </a:spcBef>
              <a:spcAft>
                <a:spcPct val="0"/>
              </a:spcAft>
            </a:pPr>
            <a:r>
              <a:rPr lang="en-US" altLang="en-US" sz="2000" dirty="0">
                <a:latin typeface="Helvetica Neue"/>
              </a:rPr>
              <a:t>For the ‘</a:t>
            </a:r>
            <a:r>
              <a:rPr lang="en-US" altLang="en-US" sz="2000" b="1" dirty="0">
                <a:latin typeface="Helvetica Neue"/>
              </a:rPr>
              <a:t>A06_province</a:t>
            </a:r>
            <a:r>
              <a:rPr lang="en-US" altLang="en-US" sz="2000" dirty="0">
                <a:latin typeface="Helvetica Neue"/>
              </a:rPr>
              <a:t>’ there were only </a:t>
            </a:r>
            <a:r>
              <a:rPr lang="en-US" altLang="en-US" sz="2000" b="1" dirty="0">
                <a:latin typeface="Helvetica Neue"/>
              </a:rPr>
              <a:t>three possibilities</a:t>
            </a:r>
            <a:r>
              <a:rPr lang="en-US" altLang="en-US" sz="2000" dirty="0">
                <a:latin typeface="Helvetica Neue"/>
              </a:rPr>
              <a:t>, but by the time we get down to ‘A09_villages’, a far more specific geography, it would not have been possible to anticipate in advance all of the possible values (village names) and so the values for this field were manually typed in.</a:t>
            </a:r>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sz="2000" dirty="0">
                <a:latin typeface="Helvetica Neue"/>
              </a:rPr>
              <a:t>To obtain a list of unique values in a particular column we can use the </a:t>
            </a:r>
            <a:r>
              <a:rPr lang="en-US" altLang="en-US" b="1" dirty="0">
                <a:latin typeface="Menlo"/>
              </a:rPr>
              <a:t>Distinct</a:t>
            </a:r>
            <a:r>
              <a:rPr lang="en-US" altLang="en-US" sz="2000" b="1" dirty="0">
                <a:latin typeface="Helvetica Neue"/>
              </a:rPr>
              <a:t> keyword.</a:t>
            </a:r>
            <a:endParaRPr lang="en-US" altLang="en-US" b="1" dirty="0"/>
          </a:p>
          <a:p>
            <a:pPr lvl="0" eaLnBrk="0" fontAlgn="base" hangingPunct="0">
              <a:spcBef>
                <a:spcPct val="0"/>
              </a:spcBef>
              <a:spcAft>
                <a:spcPct val="0"/>
              </a:spcAft>
            </a:pPr>
            <a:r>
              <a:rPr lang="en-US" altLang="en-US" sz="2000" dirty="0">
                <a:latin typeface="Helvetica Neue"/>
              </a:rPr>
              <a:t>Using the Farms table we will obtain a list of all of the different values of the ‘A06_province’ column contained in the table.</a:t>
            </a:r>
            <a:endParaRPr lang="en-US" altLang="en-US" sz="4400" dirty="0">
              <a:latin typeface="Arial" panose="020B0604020202020204" pitchFamily="34" charset="0"/>
            </a:endParaRPr>
          </a:p>
          <a:p>
            <a:pPr lvl="0" eaLnBrk="0" fontAlgn="base" hangingPunct="0">
              <a:spcBef>
                <a:spcPct val="0"/>
              </a:spcBef>
              <a:spcAft>
                <a:spcPct val="0"/>
              </a:spcAft>
            </a:pPr>
            <a:endParaRPr lang="it-IT" altLang="it-IT" sz="2400" dirty="0"/>
          </a:p>
        </p:txBody>
      </p:sp>
    </p:spTree>
    <p:extLst>
      <p:ext uri="{BB962C8B-B14F-4D97-AF65-F5344CB8AC3E}">
        <p14:creationId xmlns:p14="http://schemas.microsoft.com/office/powerpoint/2010/main" val="2157849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89B028-4D9F-47A7-ABC2-18FA6EF84BEF}"/>
              </a:ext>
            </a:extLst>
          </p:cNvPr>
          <p:cNvSpPr/>
          <p:nvPr/>
        </p:nvSpPr>
        <p:spPr>
          <a:xfrm>
            <a:off x="318052" y="1132557"/>
            <a:ext cx="11105322" cy="2739211"/>
          </a:xfrm>
          <a:prstGeom prst="rect">
            <a:avLst/>
          </a:prstGeom>
        </p:spPr>
        <p:txBody>
          <a:bodyPr wrap="square">
            <a:spAutoFit/>
          </a:bodyPr>
          <a:lstStyle/>
          <a:p>
            <a:r>
              <a:rPr lang="en-US" sz="2800" b="1" dirty="0"/>
              <a:t>Challenge</a:t>
            </a:r>
          </a:p>
          <a:p>
            <a:endParaRPr lang="en-US" sz="2400" dirty="0"/>
          </a:p>
          <a:p>
            <a:r>
              <a:rPr lang="en-GB" sz="2400" dirty="0"/>
              <a:t>Write a query that will return all of the </a:t>
            </a:r>
            <a:r>
              <a:rPr lang="en-GB" sz="2400" b="1" dirty="0"/>
              <a:t>different combinations of the ‘A06_province</a:t>
            </a:r>
            <a:r>
              <a:rPr lang="en-GB" sz="2400" dirty="0"/>
              <a:t>’, ‘</a:t>
            </a:r>
            <a:r>
              <a:rPr lang="en-GB" sz="2400" b="1" dirty="0"/>
              <a:t>A07_district’, ‘A08_ward’ and ‘A09_village</a:t>
            </a:r>
            <a:r>
              <a:rPr lang="en-GB" sz="2400" dirty="0"/>
              <a:t>’ columns in the </a:t>
            </a:r>
            <a:r>
              <a:rPr lang="en-GB" sz="2400" b="1" dirty="0"/>
              <a:t>Farms </a:t>
            </a:r>
            <a:r>
              <a:rPr lang="en-GB" sz="2400" dirty="0"/>
              <a:t>table.</a:t>
            </a:r>
          </a:p>
          <a:p>
            <a:r>
              <a:rPr lang="en-GB" sz="2400" dirty="0"/>
              <a:t>When looking at the results, you may have noticed that they are not in any sorted order. </a:t>
            </a:r>
            <a:r>
              <a:rPr lang="en-GB" sz="2400" b="1" dirty="0"/>
              <a:t>Re-write</a:t>
            </a:r>
            <a:r>
              <a:rPr lang="en-GB" sz="2400" dirty="0"/>
              <a:t> the query so that the values of the four columns are returned in alphabetical order.</a:t>
            </a:r>
          </a:p>
        </p:txBody>
      </p:sp>
      <p:sp>
        <p:nvSpPr>
          <p:cNvPr id="5" name="TextBox 4">
            <a:extLst>
              <a:ext uri="{FF2B5EF4-FFF2-40B4-BE49-F238E27FC236}">
                <a16:creationId xmlns:a16="http://schemas.microsoft.com/office/drawing/2014/main" id="{92E30123-885E-45A6-9794-7347525B2EFF}"/>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pic>
        <p:nvPicPr>
          <p:cNvPr id="6" name="Picture 8" descr="Related image">
            <a:extLst>
              <a:ext uri="{FF2B5EF4-FFF2-40B4-BE49-F238E27FC236}">
                <a16:creationId xmlns:a16="http://schemas.microsoft.com/office/drawing/2014/main" id="{B422FEFA-CBA9-4204-A2DF-BE0F4D9992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34DD68-5167-4F1C-8A1E-ED34D442BC86}"/>
              </a:ext>
            </a:extLst>
          </p:cNvPr>
          <p:cNvSpPr/>
          <p:nvPr/>
        </p:nvSpPr>
        <p:spPr>
          <a:xfrm>
            <a:off x="1812806" y="4314280"/>
            <a:ext cx="5481373" cy="1938992"/>
          </a:xfrm>
          <a:prstGeom prst="rect">
            <a:avLst/>
          </a:prstGeom>
        </p:spPr>
        <p:txBody>
          <a:bodyPr wrap="square">
            <a:spAutoFit/>
          </a:bodyPr>
          <a:lstStyle/>
          <a:p>
            <a:r>
              <a:rPr lang="en-GB" sz="2400" dirty="0"/>
              <a:t>select distinct A06_province, A07_district, A08_ward, A09_village</a:t>
            </a:r>
          </a:p>
          <a:p>
            <a:r>
              <a:rPr lang="en-GB" sz="2400" dirty="0"/>
              <a:t>from Farms</a:t>
            </a:r>
          </a:p>
          <a:p>
            <a:r>
              <a:rPr lang="en-GB" sz="2400" dirty="0"/>
              <a:t>order by A06_province, A07_district, A08_ward, A09_village;</a:t>
            </a:r>
          </a:p>
        </p:txBody>
      </p:sp>
    </p:spTree>
    <p:extLst>
      <p:ext uri="{BB962C8B-B14F-4D97-AF65-F5344CB8AC3E}">
        <p14:creationId xmlns:p14="http://schemas.microsoft.com/office/powerpoint/2010/main" val="285445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481" y="790600"/>
            <a:ext cx="4053509" cy="4947260"/>
          </a:xfrm>
        </p:spPr>
        <p:txBody>
          <a:bodyPr>
            <a:normAutofit lnSpcReduction="10000"/>
          </a:bodyPr>
          <a:lstStyle/>
          <a:p>
            <a:pPr marL="0" indent="0">
              <a:buNone/>
            </a:pPr>
            <a:r>
              <a:rPr lang="en-GB" b="1" dirty="0"/>
              <a:t>GROUP BY </a:t>
            </a:r>
          </a:p>
          <a:p>
            <a:pPr marL="0" indent="0">
              <a:buNone/>
            </a:pPr>
            <a:r>
              <a:rPr lang="en-GB" sz="2400" dirty="0"/>
              <a:t>The GROUP BY statement is often used with </a:t>
            </a:r>
            <a:r>
              <a:rPr lang="en-GB" sz="2400" b="1" dirty="0"/>
              <a:t>aggregate functions </a:t>
            </a:r>
            <a:r>
              <a:rPr lang="en-GB" sz="2400" dirty="0"/>
              <a:t>(COUNT, MAX, MIN, SUM, AVG) to group the result-set by one or more columns.</a:t>
            </a:r>
          </a:p>
          <a:p>
            <a:pPr marL="0" indent="0">
              <a:buNone/>
            </a:pPr>
            <a:endParaRPr lang="en-US" dirty="0"/>
          </a:p>
          <a:p>
            <a:pPr marL="0" indent="0">
              <a:buNone/>
            </a:pPr>
            <a:endParaRPr lang="en-US" dirty="0"/>
          </a:p>
          <a:p>
            <a:pPr marL="0" indent="0">
              <a:buNone/>
            </a:pPr>
            <a:r>
              <a:rPr lang="en-US" dirty="0"/>
              <a:t>You really want to know </a:t>
            </a:r>
            <a:r>
              <a:rPr lang="en-US" b="1" dirty="0"/>
              <a:t>How many</a:t>
            </a:r>
            <a:r>
              <a:rPr lang="en-US" dirty="0"/>
              <a:t> of each of the values there are!</a:t>
            </a:r>
          </a:p>
          <a:p>
            <a:pPr marL="0" indent="0">
              <a:buNone/>
            </a:pPr>
            <a:r>
              <a:rPr lang="en-US" sz="2400" dirty="0"/>
              <a:t>SUMMARISE YOUR DATA</a:t>
            </a:r>
            <a:endParaRPr lang="en-GB" sz="2400" dirty="0"/>
          </a:p>
        </p:txBody>
      </p:sp>
      <p:sp>
        <p:nvSpPr>
          <p:cNvPr id="5" name="Content Placeholder 2"/>
          <p:cNvSpPr txBox="1">
            <a:spLocks/>
          </p:cNvSpPr>
          <p:nvPr/>
        </p:nvSpPr>
        <p:spPr>
          <a:xfrm>
            <a:off x="4637809" y="1583961"/>
            <a:ext cx="7554191" cy="2549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it-IT" altLang="it-IT" sz="2400" dirty="0"/>
              <a:t>The grouping will take place based on the order of the columns listed in the </a:t>
            </a:r>
            <a:r>
              <a:rPr lang="it-IT" altLang="it-IT" sz="2400" b="1" dirty="0"/>
              <a:t>GROUP BY clause</a:t>
            </a:r>
            <a:r>
              <a:rPr lang="it-IT" altLang="it-IT" sz="2400" dirty="0"/>
              <a:t>. There will be </a:t>
            </a:r>
            <a:r>
              <a:rPr lang="it-IT" altLang="it-IT" sz="2400" b="1" dirty="0"/>
              <a:t>one row returned for each unique combination of the columns mentioned in the GROUP BY clause</a:t>
            </a:r>
          </a:p>
          <a:p>
            <a:pPr marL="0" lvl="0" indent="0" eaLnBrk="0" fontAlgn="base" hangingPunct="0">
              <a:lnSpc>
                <a:spcPct val="100000"/>
              </a:lnSpc>
              <a:spcBef>
                <a:spcPct val="0"/>
              </a:spcBef>
              <a:spcAft>
                <a:spcPct val="0"/>
              </a:spcAft>
              <a:buNone/>
            </a:pPr>
            <a:br>
              <a:rPr lang="it-IT" altLang="it-IT" sz="2000" dirty="0">
                <a:solidFill>
                  <a:srgbClr val="6E5494"/>
                </a:solidFill>
                <a:latin typeface="Helvetica Neue"/>
              </a:rPr>
            </a:br>
            <a:endParaRPr lang="it-IT" altLang="it-IT" sz="4400" dirty="0">
              <a:latin typeface="Arial" panose="020B0604020202020204" pitchFamily="34" charset="0"/>
            </a:endParaRPr>
          </a:p>
          <a:p>
            <a:pPr marL="0" indent="0">
              <a:buNone/>
            </a:pPr>
            <a:endParaRPr lang="en-GB" sz="2000" dirty="0"/>
          </a:p>
        </p:txBody>
      </p:sp>
      <p:sp>
        <p:nvSpPr>
          <p:cNvPr id="9" name="TextBox 8">
            <a:extLst>
              <a:ext uri="{FF2B5EF4-FFF2-40B4-BE49-F238E27FC236}">
                <a16:creationId xmlns:a16="http://schemas.microsoft.com/office/drawing/2014/main" id="{7EB61F8B-F1EC-489F-B8FD-5BAEAAC2C718}"/>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pic>
        <p:nvPicPr>
          <p:cNvPr id="32774" name="Picture 6" descr="Risultati immagini per grouping">
            <a:extLst>
              <a:ext uri="{FF2B5EF4-FFF2-40B4-BE49-F238E27FC236}">
                <a16:creationId xmlns:a16="http://schemas.microsoft.com/office/drawing/2014/main" id="{5E979CEA-F5AD-49DA-8722-7040F7C04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9320" y="3102611"/>
            <a:ext cx="4810493" cy="360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4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64" y="1698048"/>
            <a:ext cx="10903526" cy="2995757"/>
          </a:xfrm>
        </p:spPr>
        <p:txBody>
          <a:bodyPr/>
          <a:lstStyle/>
          <a:p>
            <a:pPr marL="0" indent="0">
              <a:buNone/>
            </a:pPr>
            <a:r>
              <a:rPr lang="en-GB" dirty="0"/>
              <a:t>“A relational database </a:t>
            </a:r>
            <a:r>
              <a:rPr lang="en-GB" b="1" dirty="0"/>
              <a:t>stores data</a:t>
            </a:r>
            <a:r>
              <a:rPr lang="en-GB" dirty="0"/>
              <a:t> in </a:t>
            </a:r>
            <a:r>
              <a:rPr lang="en-GB" b="1" i="1" dirty="0"/>
              <a:t>relations</a:t>
            </a:r>
            <a:r>
              <a:rPr lang="en-GB" dirty="0"/>
              <a:t> made up of </a:t>
            </a:r>
            <a:r>
              <a:rPr lang="en-GB" b="1" i="1" dirty="0"/>
              <a:t>records</a:t>
            </a:r>
            <a:r>
              <a:rPr lang="en-GB" b="1" dirty="0"/>
              <a:t> with </a:t>
            </a:r>
            <a:r>
              <a:rPr lang="en-GB" b="1" i="1" dirty="0"/>
              <a:t>fields</a:t>
            </a:r>
            <a:r>
              <a:rPr lang="en-GB" dirty="0"/>
              <a:t>. The relations are usually represented as </a:t>
            </a:r>
            <a:r>
              <a:rPr lang="en-GB" b="1" i="1" dirty="0"/>
              <a:t>tables</a:t>
            </a:r>
            <a:r>
              <a:rPr lang="en-GB" dirty="0"/>
              <a:t>; each record is usually shown as a row, and the fields as columns. In most cases, </a:t>
            </a:r>
            <a:r>
              <a:rPr lang="en-GB" b="1" dirty="0"/>
              <a:t>each record will have a unique identifier</a:t>
            </a:r>
            <a:r>
              <a:rPr lang="en-GB" dirty="0"/>
              <a:t>, called a </a:t>
            </a:r>
            <a:r>
              <a:rPr lang="en-GB" b="1" i="1" dirty="0"/>
              <a:t>key</a:t>
            </a:r>
            <a:r>
              <a:rPr lang="en-GB" dirty="0"/>
              <a:t>, which is stored as one of its fields. Records may also contain keys that refer to records in other tables, which enables us to combine information from two or more sources”</a:t>
            </a:r>
          </a:p>
        </p:txBody>
      </p:sp>
      <p:sp>
        <p:nvSpPr>
          <p:cNvPr id="5" name="TextBox 4"/>
          <p:cNvSpPr txBox="1"/>
          <p:nvPr/>
        </p:nvSpPr>
        <p:spPr>
          <a:xfrm>
            <a:off x="536864" y="870004"/>
            <a:ext cx="5683827" cy="584775"/>
          </a:xfrm>
          <a:prstGeom prst="rect">
            <a:avLst/>
          </a:prstGeom>
          <a:noFill/>
        </p:spPr>
        <p:txBody>
          <a:bodyPr wrap="square" rtlCol="0">
            <a:spAutoFit/>
          </a:bodyPr>
          <a:lstStyle/>
          <a:p>
            <a:r>
              <a:rPr lang="en-GB" sz="3200" b="1" dirty="0"/>
              <a:t>What a Relational Database is?</a:t>
            </a:r>
          </a:p>
        </p:txBody>
      </p:sp>
      <p:pic>
        <p:nvPicPr>
          <p:cNvPr id="2050" name="Picture 2" descr="Image result for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577" y="4578060"/>
            <a:ext cx="4286250" cy="2238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1390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89B028-4D9F-47A7-ABC2-18FA6EF84BEF}"/>
              </a:ext>
            </a:extLst>
          </p:cNvPr>
          <p:cNvSpPr/>
          <p:nvPr/>
        </p:nvSpPr>
        <p:spPr>
          <a:xfrm>
            <a:off x="318051" y="916657"/>
            <a:ext cx="11105322" cy="2062103"/>
          </a:xfrm>
          <a:prstGeom prst="rect">
            <a:avLst/>
          </a:prstGeom>
        </p:spPr>
        <p:txBody>
          <a:bodyPr wrap="square">
            <a:spAutoFit/>
          </a:bodyPr>
          <a:lstStyle/>
          <a:p>
            <a:r>
              <a:rPr lang="en-US" sz="2800" b="1" dirty="0"/>
              <a:t>Challenge</a:t>
            </a:r>
          </a:p>
          <a:p>
            <a:endParaRPr lang="en-US" sz="2800" b="1" dirty="0"/>
          </a:p>
          <a:p>
            <a:r>
              <a:rPr lang="en-GB" sz="2400" dirty="0"/>
              <a:t>Write a query which returns the </a:t>
            </a:r>
            <a:r>
              <a:rPr lang="en-GB" sz="2400" b="1" dirty="0"/>
              <a:t>min, max and </a:t>
            </a:r>
            <a:r>
              <a:rPr lang="en-GB" sz="2400" b="1" dirty="0" err="1"/>
              <a:t>avg</a:t>
            </a:r>
            <a:r>
              <a:rPr lang="en-GB" sz="2400" b="1" dirty="0"/>
              <a:t> </a:t>
            </a:r>
            <a:r>
              <a:rPr lang="en-GB" sz="2400" dirty="0"/>
              <a:t>values as well as a </a:t>
            </a:r>
            <a:r>
              <a:rPr lang="en-GB" sz="2400" b="1" dirty="0"/>
              <a:t>count</a:t>
            </a:r>
            <a:r>
              <a:rPr lang="en-GB" sz="2400" dirty="0"/>
              <a:t> of the number of records involved for the </a:t>
            </a:r>
            <a:r>
              <a:rPr lang="en-GB" sz="2400" b="1" dirty="0"/>
              <a:t>‘A11_years_farm</a:t>
            </a:r>
            <a:r>
              <a:rPr lang="en-GB" sz="2400" dirty="0"/>
              <a:t>’ column </a:t>
            </a:r>
            <a:r>
              <a:rPr lang="en-GB" sz="2400" b="1" dirty="0"/>
              <a:t>for each village </a:t>
            </a:r>
            <a:r>
              <a:rPr lang="en-GB" sz="2400" dirty="0"/>
              <a:t>in the ‘</a:t>
            </a:r>
            <a:r>
              <a:rPr lang="en-GB" sz="2400" b="1" dirty="0" err="1"/>
              <a:t>Nhamatanda</a:t>
            </a:r>
            <a:r>
              <a:rPr lang="en-GB" sz="2400" b="1" dirty="0"/>
              <a:t>’ district</a:t>
            </a:r>
            <a:r>
              <a:rPr lang="en-GB" sz="2400" dirty="0"/>
              <a:t>.</a:t>
            </a:r>
            <a:endParaRPr lang="en-GB" sz="3200" dirty="0"/>
          </a:p>
        </p:txBody>
      </p:sp>
      <p:sp>
        <p:nvSpPr>
          <p:cNvPr id="5" name="TextBox 4">
            <a:extLst>
              <a:ext uri="{FF2B5EF4-FFF2-40B4-BE49-F238E27FC236}">
                <a16:creationId xmlns:a16="http://schemas.microsoft.com/office/drawing/2014/main" id="{92E30123-885E-45A6-9794-7347525B2EFF}"/>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pic>
        <p:nvPicPr>
          <p:cNvPr id="6" name="Picture 8" descr="Related image">
            <a:extLst>
              <a:ext uri="{FF2B5EF4-FFF2-40B4-BE49-F238E27FC236}">
                <a16:creationId xmlns:a16="http://schemas.microsoft.com/office/drawing/2014/main" id="{B422FEFA-CBA9-4204-A2DF-BE0F4D9992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34DD68-5167-4F1C-8A1E-ED34D442BC86}"/>
              </a:ext>
            </a:extLst>
          </p:cNvPr>
          <p:cNvSpPr/>
          <p:nvPr/>
        </p:nvSpPr>
        <p:spPr>
          <a:xfrm>
            <a:off x="1718213" y="3862335"/>
            <a:ext cx="5481373" cy="1938992"/>
          </a:xfrm>
          <a:prstGeom prst="rect">
            <a:avLst/>
          </a:prstGeom>
        </p:spPr>
        <p:txBody>
          <a:bodyPr wrap="square">
            <a:spAutoFit/>
          </a:bodyPr>
          <a:lstStyle/>
          <a:p>
            <a:r>
              <a:rPr lang="en-GB" sz="2400" dirty="0"/>
              <a:t>select distinct A06_province, A07_district, A08_ward, A09_village</a:t>
            </a:r>
          </a:p>
          <a:p>
            <a:r>
              <a:rPr lang="en-GB" sz="2400" dirty="0"/>
              <a:t>from Farms</a:t>
            </a:r>
          </a:p>
          <a:p>
            <a:r>
              <a:rPr lang="en-GB" sz="2400" dirty="0"/>
              <a:t>order by A06_province, A07_district, A08_ward, A09_village;</a:t>
            </a:r>
          </a:p>
        </p:txBody>
      </p:sp>
    </p:spTree>
    <p:extLst>
      <p:ext uri="{BB962C8B-B14F-4D97-AF65-F5344CB8AC3E}">
        <p14:creationId xmlns:p14="http://schemas.microsoft.com/office/powerpoint/2010/main" val="94363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817" y="955963"/>
            <a:ext cx="7376499" cy="5220999"/>
          </a:xfrm>
        </p:spPr>
        <p:txBody>
          <a:bodyPr/>
          <a:lstStyle/>
          <a:p>
            <a:pPr marL="0" indent="0">
              <a:buNone/>
            </a:pPr>
            <a:r>
              <a:rPr lang="en-GB" b="1" dirty="0"/>
              <a:t>HAVING Keyword</a:t>
            </a:r>
          </a:p>
          <a:p>
            <a:pPr marL="0" indent="0">
              <a:buNone/>
            </a:pPr>
            <a:endParaRPr lang="en-GB" b="1" dirty="0"/>
          </a:p>
          <a:p>
            <a:pPr marL="0" indent="0">
              <a:buNone/>
            </a:pPr>
            <a:r>
              <a:rPr lang="en-GB" dirty="0"/>
              <a:t>Filter the results </a:t>
            </a:r>
            <a:r>
              <a:rPr lang="en-GB" b="1" dirty="0"/>
              <a:t>based on aggregate functions</a:t>
            </a:r>
            <a:r>
              <a:rPr lang="en-GB" dirty="0"/>
              <a:t>.</a:t>
            </a:r>
          </a:p>
          <a:p>
            <a:pPr marL="0" indent="0">
              <a:buNone/>
            </a:pPr>
            <a:r>
              <a:rPr lang="en-GB" dirty="0"/>
              <a:t>E.g. we can request to only return information about number of records involved for the ‘A11_years_farm a count higher than 10</a:t>
            </a:r>
          </a:p>
        </p:txBody>
      </p:sp>
      <p:pic>
        <p:nvPicPr>
          <p:cNvPr id="11266" name="Picture 2" descr="Image result for con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072" y="3766525"/>
            <a:ext cx="3525693" cy="294037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2846216" y="3880958"/>
            <a:ext cx="759331" cy="484632"/>
          </a:xfrm>
          <a:prstGeom prst="rightArrow">
            <a:avLst/>
          </a:prstGeom>
          <a:solidFill>
            <a:srgbClr val="71DFF5">
              <a:alpha val="69804"/>
            </a:srgbClr>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4"/>
          <p:cNvSpPr>
            <a:spLocks noChangeArrowheads="1"/>
          </p:cNvSpPr>
          <p:nvPr/>
        </p:nvSpPr>
        <p:spPr bwMode="auto">
          <a:xfrm>
            <a:off x="1392865" y="4502939"/>
            <a:ext cx="6613451" cy="193899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The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keyword works exactly like the </a:t>
            </a:r>
            <a:r>
              <a:rPr kumimoji="0" lang="en-US" altLang="en-US" sz="2000" b="0" i="0" u="none" strike="noStrike" cap="none" normalizeH="0" baseline="0" dirty="0">
                <a:ln>
                  <a:noFill/>
                </a:ln>
                <a:solidFill>
                  <a:srgbClr val="3D90D9"/>
                </a:solidFill>
                <a:effectLst/>
                <a:latin typeface="+mn-lt"/>
                <a:ea typeface="Menlo"/>
              </a:rPr>
              <a:t>WHERE</a:t>
            </a:r>
            <a:r>
              <a:rPr kumimoji="0" lang="en-US" altLang="en-US" sz="2000" b="0" i="0" u="none" strike="noStrike" cap="none" normalizeH="0" baseline="0" dirty="0">
                <a:ln>
                  <a:noFill/>
                </a:ln>
                <a:solidFill>
                  <a:srgbClr val="333333"/>
                </a:solidFill>
                <a:effectLst/>
                <a:latin typeface="+mn-lt"/>
                <a:ea typeface="Helvetica Neue"/>
              </a:rPr>
              <a:t> keyword, but uses aggregate functions instead of database fields.</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If you use </a:t>
            </a:r>
            <a:r>
              <a:rPr kumimoji="0" lang="en-US" altLang="en-US" sz="2000" b="0" i="0" u="none" strike="noStrike" cap="none" normalizeH="0" baseline="0" dirty="0">
                <a:ln>
                  <a:noFill/>
                </a:ln>
                <a:solidFill>
                  <a:srgbClr val="3D90D9"/>
                </a:solidFill>
                <a:effectLst/>
                <a:latin typeface="+mn-lt"/>
                <a:ea typeface="Menlo"/>
              </a:rPr>
              <a:t>AS</a:t>
            </a:r>
            <a:r>
              <a:rPr kumimoji="0" lang="en-US" altLang="en-US" sz="2000" b="0" i="0" u="none" strike="noStrike" cap="none" normalizeH="0" baseline="0" dirty="0">
                <a:ln>
                  <a:noFill/>
                </a:ln>
                <a:solidFill>
                  <a:srgbClr val="333333"/>
                </a:solidFill>
                <a:effectLst/>
                <a:latin typeface="+mn-lt"/>
                <a:ea typeface="Helvetica Neue"/>
              </a:rPr>
              <a:t> in your query to rename a column,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can use this information to make the query more readable. For example, in the above query, we can call the </a:t>
            </a:r>
            <a:r>
              <a:rPr kumimoji="0" lang="en-US" altLang="en-US" sz="2000" b="0" i="0" u="none" strike="noStrike" cap="none" normalizeH="0" baseline="0" dirty="0">
                <a:ln>
                  <a:noFill/>
                </a:ln>
                <a:solidFill>
                  <a:srgbClr val="3D90D9"/>
                </a:solidFill>
                <a:effectLst/>
                <a:latin typeface="+mn-lt"/>
                <a:ea typeface="Menlo"/>
              </a:rPr>
              <a:t>COUNT(</a:t>
            </a:r>
            <a:r>
              <a:rPr kumimoji="0" lang="en-US" altLang="en-US" sz="2000" b="0" i="0" u="none" strike="noStrike" cap="none" normalizeH="0" baseline="0" dirty="0" err="1">
                <a:ln>
                  <a:noFill/>
                </a:ln>
                <a:solidFill>
                  <a:srgbClr val="3D90D9"/>
                </a:solidFill>
                <a:effectLst/>
                <a:latin typeface="+mn-lt"/>
                <a:ea typeface="Menlo"/>
              </a:rPr>
              <a:t>species_id</a:t>
            </a:r>
            <a:r>
              <a:rPr kumimoji="0" lang="en-US" altLang="en-US" sz="2000" b="0" i="0" u="none" strike="noStrike" cap="none" normalizeH="0" baseline="0" dirty="0">
                <a:ln>
                  <a:noFill/>
                </a:ln>
                <a:solidFill>
                  <a:srgbClr val="3D90D9"/>
                </a:solidFill>
                <a:effectLst/>
                <a:latin typeface="+mn-lt"/>
                <a:ea typeface="Menlo"/>
              </a:rPr>
              <a:t>)</a:t>
            </a:r>
            <a:r>
              <a:rPr kumimoji="0" lang="en-US" altLang="en-US" sz="2000" b="0" i="0" u="none" strike="noStrike" cap="none" normalizeH="0" baseline="0" dirty="0">
                <a:ln>
                  <a:noFill/>
                </a:ln>
                <a:solidFill>
                  <a:srgbClr val="333333"/>
                </a:solidFill>
                <a:effectLst/>
                <a:latin typeface="+mn-lt"/>
                <a:ea typeface="Helvetica Neue"/>
              </a:rPr>
              <a:t>by another name, like </a:t>
            </a:r>
            <a:r>
              <a:rPr lang="en-US" altLang="en-US" sz="2000" dirty="0" err="1">
                <a:solidFill>
                  <a:srgbClr val="3D90D9"/>
                </a:solidFill>
                <a:latin typeface="+mn-lt"/>
                <a:ea typeface="Helvetica Neue"/>
              </a:rPr>
              <a:t>occurences</a:t>
            </a:r>
            <a:r>
              <a:rPr kumimoji="0" lang="en-US" altLang="en-US" sz="2000" b="0" i="0" u="none" strike="noStrike" cap="none" normalizeH="0" baseline="0" dirty="0">
                <a:ln>
                  <a:noFill/>
                </a:ln>
                <a:solidFill>
                  <a:srgbClr val="333333"/>
                </a:solidFill>
                <a:effectLst/>
                <a:latin typeface="+mn-lt"/>
                <a:ea typeface="Helvetica Neue"/>
              </a:rPr>
              <a:t>. </a:t>
            </a:r>
            <a:endParaRPr kumimoji="0" lang="en-US" altLang="en-US" sz="2000" b="0" i="0" u="none" strike="noStrike" cap="none" normalizeH="0" baseline="0" dirty="0">
              <a:ln>
                <a:noFill/>
              </a:ln>
              <a:solidFill>
                <a:schemeClr val="tx1"/>
              </a:solidFill>
              <a:effectLst/>
              <a:latin typeface="+mn-lt"/>
            </a:endParaRPr>
          </a:p>
        </p:txBody>
      </p:sp>
      <p:sp>
        <p:nvSpPr>
          <p:cNvPr id="2" name="Rectangle 1"/>
          <p:cNvSpPr>
            <a:spLocks noChangeArrowheads="1"/>
          </p:cNvSpPr>
          <p:nvPr/>
        </p:nvSpPr>
        <p:spPr bwMode="auto">
          <a:xfrm>
            <a:off x="7851229" y="1253108"/>
            <a:ext cx="4246682" cy="223135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lvl="0" eaLnBrk="0" fontAlgn="base" hangingPunct="0">
              <a:spcBef>
                <a:spcPct val="0"/>
              </a:spcBef>
              <a:spcAft>
                <a:spcPct val="0"/>
              </a:spcAft>
            </a:pPr>
            <a:r>
              <a:rPr lang="en-GB" altLang="en-US" sz="2000" dirty="0">
                <a:ea typeface="Menlo"/>
              </a:rPr>
              <a:t>select A08_ward,</a:t>
            </a:r>
          </a:p>
          <a:p>
            <a:pPr lvl="0" eaLnBrk="0" fontAlgn="base" hangingPunct="0">
              <a:spcBef>
                <a:spcPct val="0"/>
              </a:spcBef>
              <a:spcAft>
                <a:spcPct val="0"/>
              </a:spcAft>
            </a:pPr>
            <a:r>
              <a:rPr lang="en-GB" altLang="en-US" sz="2000" dirty="0">
                <a:ea typeface="Menlo"/>
              </a:rPr>
              <a:t>min(A11_years_farm) as </a:t>
            </a:r>
            <a:r>
              <a:rPr lang="en-GB" altLang="en-US" sz="2000" dirty="0" err="1">
                <a:ea typeface="Menlo"/>
              </a:rPr>
              <a:t>min_years</a:t>
            </a:r>
            <a:r>
              <a:rPr lang="en-GB" altLang="en-US" sz="2000" dirty="0">
                <a:ea typeface="Menlo"/>
              </a:rPr>
              <a:t>,</a:t>
            </a:r>
          </a:p>
          <a:p>
            <a:pPr lvl="0" eaLnBrk="0" fontAlgn="base" hangingPunct="0">
              <a:spcBef>
                <a:spcPct val="0"/>
              </a:spcBef>
              <a:spcAft>
                <a:spcPct val="0"/>
              </a:spcAft>
            </a:pPr>
            <a:r>
              <a:rPr lang="en-GB" altLang="en-US" sz="2000" dirty="0">
                <a:ea typeface="Menlo"/>
              </a:rPr>
              <a:t>max(A11_years_farm) as </a:t>
            </a:r>
            <a:r>
              <a:rPr lang="en-GB" altLang="en-US" sz="2000" dirty="0" err="1">
                <a:ea typeface="Menlo"/>
              </a:rPr>
              <a:t>max_years</a:t>
            </a:r>
            <a:r>
              <a:rPr lang="en-GB" altLang="en-US" sz="2000" dirty="0">
                <a:ea typeface="Menlo"/>
              </a:rPr>
              <a:t>,</a:t>
            </a:r>
          </a:p>
          <a:p>
            <a:pPr lvl="0" eaLnBrk="0" fontAlgn="base" hangingPunct="0">
              <a:spcBef>
                <a:spcPct val="0"/>
              </a:spcBef>
              <a:spcAft>
                <a:spcPct val="0"/>
              </a:spcAft>
            </a:pPr>
            <a:r>
              <a:rPr lang="en-GB" altLang="en-US" sz="2000" dirty="0">
                <a:ea typeface="Menlo"/>
              </a:rPr>
              <a:t>count(*) as </a:t>
            </a:r>
            <a:r>
              <a:rPr lang="en-GB" altLang="en-US" sz="2000" dirty="0" err="1">
                <a:ea typeface="Menlo"/>
              </a:rPr>
              <a:t>how_many_farms</a:t>
            </a:r>
            <a:endParaRPr lang="en-GB" altLang="en-US" sz="2000" dirty="0">
              <a:ea typeface="Menlo"/>
            </a:endParaRPr>
          </a:p>
          <a:p>
            <a:pPr lvl="0" eaLnBrk="0" fontAlgn="base" hangingPunct="0">
              <a:spcBef>
                <a:spcPct val="0"/>
              </a:spcBef>
              <a:spcAft>
                <a:spcPct val="0"/>
              </a:spcAft>
            </a:pPr>
            <a:r>
              <a:rPr lang="en-GB" altLang="en-US" sz="2000" dirty="0">
                <a:ea typeface="Menlo"/>
              </a:rPr>
              <a:t>from Farms</a:t>
            </a:r>
          </a:p>
          <a:p>
            <a:pPr lvl="0" eaLnBrk="0" fontAlgn="base" hangingPunct="0">
              <a:spcBef>
                <a:spcPct val="0"/>
              </a:spcBef>
              <a:spcAft>
                <a:spcPct val="0"/>
              </a:spcAft>
            </a:pPr>
            <a:r>
              <a:rPr lang="en-GB" altLang="en-US" sz="2000" dirty="0">
                <a:ea typeface="Menlo"/>
              </a:rPr>
              <a:t>group by A08_ward</a:t>
            </a:r>
          </a:p>
          <a:p>
            <a:pPr lvl="0" eaLnBrk="0" fontAlgn="base" hangingPunct="0">
              <a:spcBef>
                <a:spcPct val="0"/>
              </a:spcBef>
              <a:spcAft>
                <a:spcPct val="0"/>
              </a:spcAft>
            </a:pPr>
            <a:r>
              <a:rPr lang="en-GB" altLang="en-US" sz="2000" dirty="0">
                <a:ea typeface="Menlo"/>
              </a:rPr>
              <a:t>having </a:t>
            </a:r>
            <a:r>
              <a:rPr lang="en-GB" altLang="en-US" sz="2000" dirty="0" err="1">
                <a:ea typeface="Menlo"/>
              </a:rPr>
              <a:t>how_many_farms</a:t>
            </a:r>
            <a:r>
              <a:rPr lang="en-GB" altLang="en-US" sz="2000" dirty="0">
                <a:ea typeface="Menlo"/>
              </a:rPr>
              <a:t> &gt; 2;</a:t>
            </a:r>
            <a:endParaRPr kumimoji="0" lang="en-US" altLang="en-US" sz="2000" b="0" i="0" u="none" strike="noStrike" cap="none" normalizeH="0" baseline="0" dirty="0">
              <a:ln>
                <a:noFill/>
              </a:ln>
              <a:effectLst/>
            </a:endParaRPr>
          </a:p>
        </p:txBody>
      </p:sp>
      <p:sp>
        <p:nvSpPr>
          <p:cNvPr id="8" name="TextBox 7">
            <a:extLst>
              <a:ext uri="{FF2B5EF4-FFF2-40B4-BE49-F238E27FC236}">
                <a16:creationId xmlns:a16="http://schemas.microsoft.com/office/drawing/2014/main" id="{1A2F80AF-B76C-4565-89C1-A4549267C361}"/>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Tree>
    <p:extLst>
      <p:ext uri="{BB962C8B-B14F-4D97-AF65-F5344CB8AC3E}">
        <p14:creationId xmlns:p14="http://schemas.microsoft.com/office/powerpoint/2010/main" val="28667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3293348"/>
          </a:xfrm>
        </p:spPr>
        <p:txBody>
          <a:bodyPr>
            <a:normAutofit/>
          </a:bodyPr>
          <a:lstStyle/>
          <a:p>
            <a:pPr marL="0" indent="0">
              <a:buNone/>
            </a:pPr>
            <a:r>
              <a:rPr lang="en-GB" sz="3000" b="1" dirty="0"/>
              <a:t>Challenge  3</a:t>
            </a:r>
          </a:p>
          <a:p>
            <a:pPr marL="0" indent="0">
              <a:buNone/>
            </a:pPr>
            <a:endParaRPr lang="en-GB" sz="3000" b="1" dirty="0"/>
          </a:p>
          <a:p>
            <a:r>
              <a:rPr lang="en-GB" dirty="0"/>
              <a:t>Using the </a:t>
            </a:r>
            <a:r>
              <a:rPr lang="en-GB" b="1" dirty="0"/>
              <a:t>Crops table </a:t>
            </a:r>
            <a:r>
              <a:rPr lang="en-GB" dirty="0"/>
              <a:t>write a query which will </a:t>
            </a:r>
            <a:r>
              <a:rPr lang="en-GB" b="1" dirty="0"/>
              <a:t>list all of the crops </a:t>
            </a:r>
            <a:r>
              <a:rPr lang="en-GB" dirty="0"/>
              <a:t>(</a:t>
            </a:r>
            <a:r>
              <a:rPr lang="en-GB" dirty="0" err="1"/>
              <a:t>D_curr_crop</a:t>
            </a:r>
            <a:r>
              <a:rPr lang="en-GB" dirty="0"/>
              <a:t>) which are </a:t>
            </a:r>
            <a:r>
              <a:rPr lang="en-GB" b="1" dirty="0"/>
              <a:t>grown in over 100 plots</a:t>
            </a:r>
            <a:r>
              <a:rPr lang="en-GB" dirty="0"/>
              <a:t>.</a:t>
            </a:r>
            <a:endParaRPr lang="en-US" sz="2400"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90532" y="3516665"/>
            <a:ext cx="5328603" cy="2369880"/>
          </a:xfrm>
          <a:prstGeom prst="rect">
            <a:avLst/>
          </a:prstGeom>
          <a:noFill/>
        </p:spPr>
        <p:txBody>
          <a:bodyPr wrap="square" rtlCol="0">
            <a:spAutoFit/>
          </a:bodyPr>
          <a:lstStyle/>
          <a:p>
            <a:r>
              <a:rPr lang="en-GB" sz="2800" b="1" dirty="0"/>
              <a:t>Solution: </a:t>
            </a:r>
          </a:p>
          <a:p>
            <a:r>
              <a:rPr lang="en-GB" sz="2400" dirty="0"/>
              <a:t>select </a:t>
            </a:r>
            <a:r>
              <a:rPr lang="en-GB" sz="2400" dirty="0" err="1"/>
              <a:t>D_curr_crop</a:t>
            </a:r>
            <a:r>
              <a:rPr lang="en-GB" sz="2400" dirty="0"/>
              <a:t>,</a:t>
            </a:r>
          </a:p>
          <a:p>
            <a:r>
              <a:rPr lang="en-GB" sz="2400" dirty="0"/>
              <a:t>       count(*) as </a:t>
            </a:r>
            <a:r>
              <a:rPr lang="en-GB" sz="2400" dirty="0" err="1"/>
              <a:t>how_many</a:t>
            </a:r>
            <a:endParaRPr lang="en-GB" sz="2400" dirty="0"/>
          </a:p>
          <a:p>
            <a:r>
              <a:rPr lang="en-GB" sz="2400" dirty="0"/>
              <a:t>from Crops</a:t>
            </a:r>
          </a:p>
          <a:p>
            <a:r>
              <a:rPr lang="en-GB" sz="2400" dirty="0"/>
              <a:t>group by </a:t>
            </a:r>
            <a:r>
              <a:rPr lang="en-GB" sz="2400" dirty="0" err="1"/>
              <a:t>D_curr_crop</a:t>
            </a:r>
            <a:endParaRPr lang="en-GB" sz="2400" dirty="0"/>
          </a:p>
          <a:p>
            <a:r>
              <a:rPr lang="en-GB" sz="2400" dirty="0"/>
              <a:t>having </a:t>
            </a:r>
            <a:r>
              <a:rPr lang="en-GB" sz="2400" dirty="0" err="1"/>
              <a:t>how_many</a:t>
            </a:r>
            <a:r>
              <a:rPr lang="en-GB" sz="2400" dirty="0"/>
              <a:t> &gt; 100;</a:t>
            </a:r>
          </a:p>
        </p:txBody>
      </p:sp>
      <p:sp>
        <p:nvSpPr>
          <p:cNvPr id="4" name="Rectangle 1">
            <a:extLst>
              <a:ext uri="{FF2B5EF4-FFF2-40B4-BE49-F238E27FC236}">
                <a16:creationId xmlns:a16="http://schemas.microsoft.com/office/drawing/2014/main" id="{EFF33A3A-12D8-4546-B0B4-17F29BB8BAA5}"/>
              </a:ext>
            </a:extLst>
          </p:cNvPr>
          <p:cNvSpPr>
            <a:spLocks noChangeArrowheads="1"/>
          </p:cNvSpPr>
          <p:nvPr/>
        </p:nvSpPr>
        <p:spPr bwMode="auto">
          <a:xfrm>
            <a:off x="0" y="151656"/>
            <a:ext cx="56106" cy="15388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6E5494"/>
                </a:solidFill>
                <a:effectLst/>
                <a:latin typeface="Menlo"/>
              </a:rPr>
              <a:t>x</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9B54229-148F-4BD4-8C92-A288CAAF8E0F}"/>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Tree>
    <p:extLst>
      <p:ext uri="{BB962C8B-B14F-4D97-AF65-F5344CB8AC3E}">
        <p14:creationId xmlns:p14="http://schemas.microsoft.com/office/powerpoint/2010/main" val="16180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6A69D-41B9-432E-8159-DA56E426CD5D}"/>
              </a:ext>
            </a:extLst>
          </p:cNvPr>
          <p:cNvSpPr/>
          <p:nvPr/>
        </p:nvSpPr>
        <p:spPr>
          <a:xfrm>
            <a:off x="251791" y="1458608"/>
            <a:ext cx="11688417" cy="4955203"/>
          </a:xfrm>
          <a:prstGeom prst="rect">
            <a:avLst/>
          </a:prstGeom>
        </p:spPr>
        <p:txBody>
          <a:bodyPr wrap="square">
            <a:spAutoFit/>
          </a:bodyPr>
          <a:lstStyle/>
          <a:p>
            <a:r>
              <a:rPr lang="en-US" sz="2800" b="1" dirty="0"/>
              <a:t>Questions</a:t>
            </a:r>
          </a:p>
          <a:p>
            <a:endParaRPr lang="en-US" sz="2000" dirty="0"/>
          </a:p>
          <a:p>
            <a:pPr>
              <a:buFont typeface="Arial" panose="020B0604020202020204" pitchFamily="34" charset="0"/>
              <a:buChar char="•"/>
            </a:pPr>
            <a:r>
              <a:rPr lang="en-US" sz="2000" dirty="0"/>
              <a:t>What is the </a:t>
            </a:r>
            <a:r>
              <a:rPr lang="en-US" sz="2000" b="1" dirty="0"/>
              <a:t>difference between a table and a view</a:t>
            </a:r>
            <a:r>
              <a:rPr lang="en-US" sz="2000" dirty="0"/>
              <a:t>?</a:t>
            </a:r>
          </a:p>
          <a:p>
            <a:pPr>
              <a:buFont typeface="Arial" panose="020B0604020202020204" pitchFamily="34" charset="0"/>
              <a:buChar char="•"/>
            </a:pPr>
            <a:r>
              <a:rPr lang="en-US" sz="2000" dirty="0"/>
              <a:t>How can I create a table using the </a:t>
            </a:r>
            <a:r>
              <a:rPr lang="en-US" sz="2000" b="1" dirty="0"/>
              <a:t>SQLite</a:t>
            </a:r>
            <a:r>
              <a:rPr lang="en-US" sz="2000" dirty="0"/>
              <a:t>?</a:t>
            </a:r>
          </a:p>
          <a:p>
            <a:pPr>
              <a:buFont typeface="Arial" panose="020B0604020202020204" pitchFamily="34" charset="0"/>
              <a:buChar char="•"/>
            </a:pPr>
            <a:r>
              <a:rPr lang="en-US" sz="2000" dirty="0"/>
              <a:t>How can I create a table or view in the SQLite plugin using </a:t>
            </a:r>
            <a:r>
              <a:rPr lang="en-US" sz="2000" b="1" dirty="0"/>
              <a:t>SQL code</a:t>
            </a:r>
            <a:r>
              <a:rPr lang="en-US" sz="2000" dirty="0"/>
              <a:t>?</a:t>
            </a:r>
          </a:p>
          <a:p>
            <a:pPr>
              <a:buFont typeface="Arial" panose="020B0604020202020204" pitchFamily="34" charset="0"/>
              <a:buChar char="•"/>
            </a:pPr>
            <a:r>
              <a:rPr lang="en-US" sz="2000" dirty="0"/>
              <a:t>How can I </a:t>
            </a:r>
            <a:r>
              <a:rPr lang="en-US" sz="2000" b="1" dirty="0"/>
              <a:t>add records of data </a:t>
            </a:r>
            <a:r>
              <a:rPr lang="en-US" sz="2000" dirty="0"/>
              <a:t>to a table?</a:t>
            </a:r>
          </a:p>
          <a:p>
            <a:pPr>
              <a:buFont typeface="Arial" panose="020B0604020202020204" pitchFamily="34" charset="0"/>
              <a:buChar char="•"/>
            </a:pPr>
            <a:endParaRPr lang="en-US" sz="2000" dirty="0"/>
          </a:p>
          <a:p>
            <a:r>
              <a:rPr lang="en-US" sz="2800" b="1" dirty="0"/>
              <a:t>Objectives</a:t>
            </a:r>
          </a:p>
          <a:p>
            <a:endParaRPr lang="en-US" sz="2000" dirty="0"/>
          </a:p>
          <a:p>
            <a:pPr>
              <a:buFont typeface="Arial" panose="020B0604020202020204" pitchFamily="34" charset="0"/>
              <a:buChar char="•"/>
            </a:pPr>
            <a:r>
              <a:rPr lang="en-US" sz="2000" dirty="0"/>
              <a:t>Understand the </a:t>
            </a:r>
            <a:r>
              <a:rPr lang="en-US" sz="2000" b="1" dirty="0"/>
              <a:t>differences and similarities between Tables and Views</a:t>
            </a:r>
          </a:p>
          <a:p>
            <a:pPr>
              <a:buFont typeface="Arial" panose="020B0604020202020204" pitchFamily="34" charset="0"/>
              <a:buChar char="•"/>
            </a:pPr>
            <a:r>
              <a:rPr lang="en-US" sz="2000" dirty="0"/>
              <a:t>Create table schemas </a:t>
            </a:r>
            <a:r>
              <a:rPr lang="en-US" sz="2000" b="1" dirty="0"/>
              <a:t>using SQLite </a:t>
            </a:r>
          </a:p>
          <a:p>
            <a:pPr>
              <a:buFont typeface="Arial" panose="020B0604020202020204" pitchFamily="34" charset="0"/>
              <a:buChar char="•"/>
            </a:pPr>
            <a:r>
              <a:rPr lang="en-US" sz="2000" dirty="0"/>
              <a:t>Create table schemas and </a:t>
            </a:r>
            <a:r>
              <a:rPr lang="en-US" sz="2000" b="1" dirty="0"/>
              <a:t>views using SQL code</a:t>
            </a:r>
          </a:p>
          <a:p>
            <a:pPr>
              <a:buFont typeface="Arial" panose="020B0604020202020204" pitchFamily="34" charset="0"/>
              <a:buChar char="•"/>
            </a:pPr>
            <a:r>
              <a:rPr lang="en-US" sz="2000" b="1" dirty="0"/>
              <a:t>Populate </a:t>
            </a:r>
            <a:r>
              <a:rPr lang="en-US" sz="2000" dirty="0"/>
              <a:t>a table </a:t>
            </a:r>
            <a:r>
              <a:rPr lang="en-US" sz="2000" b="1" dirty="0"/>
              <a:t>using SQL code</a:t>
            </a:r>
          </a:p>
          <a:p>
            <a:pPr>
              <a:buFont typeface="Arial" panose="020B0604020202020204" pitchFamily="34" charset="0"/>
              <a:buChar char="•"/>
            </a:pPr>
            <a:r>
              <a:rPr lang="en-US" sz="2000" b="1" dirty="0"/>
              <a:t>Populate</a:t>
            </a:r>
            <a:r>
              <a:rPr lang="en-US" sz="2000" dirty="0"/>
              <a:t> a </a:t>
            </a:r>
            <a:r>
              <a:rPr lang="en-US" sz="2000" b="1" dirty="0"/>
              <a:t>table from a file </a:t>
            </a:r>
            <a:r>
              <a:rPr lang="en-US" sz="2000" dirty="0"/>
              <a:t>of data using the SQLite plugin GUI</a:t>
            </a:r>
          </a:p>
          <a:p>
            <a:pPr>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5B4CF725-D62A-4185-B7A1-0265CB45165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1738440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94531" y="1755228"/>
            <a:ext cx="3103179" cy="1265075"/>
          </a:xfrm>
        </p:spPr>
        <p:txBody>
          <a:bodyPr>
            <a:normAutofit/>
          </a:bodyPr>
          <a:lstStyle/>
          <a:p>
            <a:pPr marL="0" indent="0">
              <a:buNone/>
            </a:pPr>
            <a:r>
              <a:rPr lang="en-US" b="1" dirty="0"/>
              <a:t>Using DB manager to create a new table</a:t>
            </a:r>
          </a:p>
          <a:p>
            <a:endParaRPr lang="en-GB" dirty="0"/>
          </a:p>
        </p:txBody>
      </p:sp>
      <p:sp>
        <p:nvSpPr>
          <p:cNvPr id="4" name="TextBox 3">
            <a:extLst>
              <a:ext uri="{FF2B5EF4-FFF2-40B4-BE49-F238E27FC236}">
                <a16:creationId xmlns:a16="http://schemas.microsoft.com/office/drawing/2014/main" id="{5B4CF725-D62A-4185-B7A1-0265CB45165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pic>
        <p:nvPicPr>
          <p:cNvPr id="5" name="Picture 4"/>
          <p:cNvPicPr>
            <a:picLocks noChangeAspect="1"/>
          </p:cNvPicPr>
          <p:nvPr/>
        </p:nvPicPr>
        <p:blipFill>
          <a:blip r:embed="rId2"/>
          <a:stretch>
            <a:fillRect/>
          </a:stretch>
        </p:blipFill>
        <p:spPr>
          <a:xfrm>
            <a:off x="218090" y="844661"/>
            <a:ext cx="8437179" cy="5917351"/>
          </a:xfrm>
          <a:prstGeom prst="rect">
            <a:avLst/>
          </a:prstGeom>
        </p:spPr>
      </p:pic>
    </p:spTree>
    <p:extLst>
      <p:ext uri="{BB962C8B-B14F-4D97-AF65-F5344CB8AC3E}">
        <p14:creationId xmlns:p14="http://schemas.microsoft.com/office/powerpoint/2010/main" val="19066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6B286B-B322-4D79-BACD-2BB0771AA701}"/>
              </a:ext>
            </a:extLst>
          </p:cNvPr>
          <p:cNvSpPr/>
          <p:nvPr/>
        </p:nvSpPr>
        <p:spPr>
          <a:xfrm>
            <a:off x="96469" y="819670"/>
            <a:ext cx="7555723" cy="523220"/>
          </a:xfrm>
          <a:prstGeom prst="rect">
            <a:avLst/>
          </a:prstGeom>
        </p:spPr>
        <p:txBody>
          <a:bodyPr wrap="none">
            <a:spAutoFit/>
          </a:bodyPr>
          <a:lstStyle/>
          <a:p>
            <a:r>
              <a:rPr lang="it-IT" sz="2800" b="1" dirty="0"/>
              <a:t>Using the DB Browser application to create tables</a:t>
            </a:r>
          </a:p>
        </p:txBody>
      </p:sp>
      <p:sp>
        <p:nvSpPr>
          <p:cNvPr id="6" name="TextBox 5">
            <a:extLst>
              <a:ext uri="{FF2B5EF4-FFF2-40B4-BE49-F238E27FC236}">
                <a16:creationId xmlns:a16="http://schemas.microsoft.com/office/drawing/2014/main" id="{9A1E05B4-0CEA-413F-88A5-5230C8E3BFB9}"/>
              </a:ext>
            </a:extLst>
          </p:cNvPr>
          <p:cNvSpPr txBox="1"/>
          <p:nvPr/>
        </p:nvSpPr>
        <p:spPr>
          <a:xfrm>
            <a:off x="96469" y="1527937"/>
            <a:ext cx="11565444" cy="5170646"/>
          </a:xfrm>
          <a:prstGeom prst="rect">
            <a:avLst/>
          </a:prstGeom>
          <a:noFill/>
        </p:spPr>
        <p:txBody>
          <a:bodyPr wrap="square" rtlCol="0">
            <a:spAutoFit/>
          </a:bodyPr>
          <a:lstStyle/>
          <a:p>
            <a:r>
              <a:rPr lang="it-IT" sz="2400" dirty="0"/>
              <a:t>What if I already have all my data on excel tables?</a:t>
            </a:r>
          </a:p>
          <a:p>
            <a:endParaRPr lang="it-IT" sz="2400" dirty="0"/>
          </a:p>
          <a:p>
            <a:r>
              <a:rPr lang="en-US" sz="2400" dirty="0"/>
              <a:t>For large datasets this is a very common approach to enter them as CSV files and then connect them</a:t>
            </a:r>
          </a:p>
          <a:p>
            <a:endParaRPr lang="en-US" sz="2400" dirty="0"/>
          </a:p>
          <a:p>
            <a:pPr marL="457200" indent="-457200">
              <a:buAutoNum type="arabicPeriod"/>
            </a:pPr>
            <a:r>
              <a:rPr lang="en-US" sz="2400" dirty="0"/>
              <a:t>From the </a:t>
            </a:r>
            <a:r>
              <a:rPr lang="en-US" sz="2400" b="1" dirty="0"/>
              <a:t>File menu</a:t>
            </a:r>
            <a:r>
              <a:rPr lang="en-US" sz="2400" dirty="0"/>
              <a:t> select </a:t>
            </a:r>
            <a:r>
              <a:rPr lang="en-US" sz="2400" b="1" dirty="0"/>
              <a:t>Import</a:t>
            </a:r>
            <a:r>
              <a:rPr lang="en-US" sz="2400" dirty="0"/>
              <a:t> and then ‘Table from CSV file’. This will start the </a:t>
            </a:r>
            <a:r>
              <a:rPr lang="en-US" sz="2400" b="1" dirty="0"/>
              <a:t>‘Import CSV file’ wizard </a:t>
            </a:r>
            <a:r>
              <a:rPr lang="en-US" sz="2400" dirty="0"/>
              <a:t>and you will be asked to select the file of data you wish to import from a standard Windows file open dialog.</a:t>
            </a:r>
          </a:p>
          <a:p>
            <a:pPr marL="457200" indent="-457200">
              <a:buAutoNum type="arabicPeriod"/>
            </a:pPr>
            <a:endParaRPr lang="en-US" sz="2400" dirty="0"/>
          </a:p>
          <a:p>
            <a:pPr marL="457200" indent="-457200">
              <a:buAutoNum type="arabicPeriod"/>
            </a:pPr>
            <a:r>
              <a:rPr lang="en-US" sz="2400" dirty="0"/>
              <a:t> After you have selected the file, you will be shown the ‘Import CSV file’ window which will allow you to set a name for the table (the default is taken from the filename). </a:t>
            </a:r>
            <a:r>
              <a:rPr lang="en-US" sz="2400" b="1" dirty="0"/>
              <a:t>You will see the first few rows of the data </a:t>
            </a:r>
            <a:r>
              <a:rPr lang="en-US" sz="2400" dirty="0"/>
              <a:t>and there are a few options which can be changed if needs be.</a:t>
            </a:r>
          </a:p>
          <a:p>
            <a:endParaRPr lang="it-IT" dirty="0"/>
          </a:p>
        </p:txBody>
      </p:sp>
      <p:sp>
        <p:nvSpPr>
          <p:cNvPr id="7" name="TextBox 6">
            <a:extLst>
              <a:ext uri="{FF2B5EF4-FFF2-40B4-BE49-F238E27FC236}">
                <a16:creationId xmlns:a16="http://schemas.microsoft.com/office/drawing/2014/main" id="{0CCF1817-A0D1-4CA0-998C-73206A4E0B6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2276893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3615C1-E839-46B3-8190-D6269B5CCD4F}"/>
              </a:ext>
            </a:extLst>
          </p:cNvPr>
          <p:cNvSpPr/>
          <p:nvPr/>
        </p:nvSpPr>
        <p:spPr>
          <a:xfrm>
            <a:off x="0" y="634624"/>
            <a:ext cx="12198014" cy="6294031"/>
          </a:xfrm>
          <a:prstGeom prst="rect">
            <a:avLst/>
          </a:prstGeom>
        </p:spPr>
        <p:txBody>
          <a:bodyPr wrap="square">
            <a:spAutoFit/>
          </a:bodyPr>
          <a:lstStyle/>
          <a:p>
            <a:r>
              <a:rPr lang="it-IT" sz="2800" b="1" dirty="0"/>
              <a:t>The Import CSV wizard</a:t>
            </a:r>
          </a:p>
          <a:p>
            <a:endParaRPr lang="it-IT" sz="2000" dirty="0"/>
          </a:p>
          <a:p>
            <a:pPr>
              <a:spcAft>
                <a:spcPts val="1500"/>
              </a:spcAft>
            </a:pPr>
            <a:r>
              <a:rPr lang="it-IT" sz="2000" b="1" dirty="0"/>
              <a:t>PK </a:t>
            </a:r>
            <a:r>
              <a:rPr lang="it-IT" sz="2000" dirty="0"/>
              <a:t>- Or Primary Key, a unique identifier for the row. </a:t>
            </a:r>
          </a:p>
          <a:p>
            <a:pPr>
              <a:spcAft>
                <a:spcPts val="1500"/>
              </a:spcAft>
            </a:pPr>
            <a:r>
              <a:rPr lang="it-IT" sz="2000" b="1" dirty="0"/>
              <a:t>AI</a:t>
            </a:r>
            <a:r>
              <a:rPr lang="it-IT" sz="2000" dirty="0"/>
              <a:t> - Or Auto Increment. This isn’t really applicable to tables created in this way, i.e. the creation of the schema immediatley followed by loading data from a file. It is usally used to generate uniques values for a column which could then act as a primary key</a:t>
            </a:r>
          </a:p>
          <a:p>
            <a:pPr>
              <a:spcAft>
                <a:spcPts val="1500"/>
              </a:spcAft>
            </a:pPr>
            <a:r>
              <a:rPr lang="it-IT" sz="2000" b="1" dirty="0"/>
              <a:t>Not Null </a:t>
            </a:r>
            <a:r>
              <a:rPr lang="it-IT" sz="2000" dirty="0"/>
              <a:t>- If this is checked then it means that there must be a value for each row in this column. In real datasets missing values are quite common and we have already looked at ways of dealing with them when they occur in tables. If you you were check this box and the data did have missing values for this column, the record from the file would be rejected and the load of the file will fail. </a:t>
            </a:r>
          </a:p>
          <a:p>
            <a:pPr>
              <a:spcAft>
                <a:spcPts val="1500"/>
              </a:spcAft>
            </a:pPr>
            <a:r>
              <a:rPr lang="it-IT" sz="2000" b="1" dirty="0"/>
              <a:t>U - Or Unique</a:t>
            </a:r>
            <a:r>
              <a:rPr lang="it-IT" sz="2000" dirty="0"/>
              <a:t>. This allows you to say that the contents of the columnn, which is not the primary key column has to have unique values in it. </a:t>
            </a:r>
          </a:p>
          <a:p>
            <a:pPr>
              <a:spcAft>
                <a:spcPts val="1500"/>
              </a:spcAft>
            </a:pPr>
            <a:r>
              <a:rPr lang="it-IT" sz="2000" b="1" dirty="0"/>
              <a:t>Default</a:t>
            </a:r>
            <a:r>
              <a:rPr lang="it-IT" sz="2000" dirty="0"/>
              <a:t> - This is used in conjunction with ‘Not Null’, if a value is not provided in the dataset, then if provided, the default value for that column will be used. </a:t>
            </a:r>
          </a:p>
          <a:p>
            <a:pPr>
              <a:spcAft>
                <a:spcPts val="1500"/>
              </a:spcAft>
            </a:pPr>
            <a:r>
              <a:rPr lang="it-IT" sz="2000" b="1" dirty="0"/>
              <a:t>Check</a:t>
            </a:r>
            <a:r>
              <a:rPr lang="it-IT" sz="2000" dirty="0"/>
              <a:t> - This allows you to specify a constraint on the vlaues entered for the column. You could restrict the range of values or compare the value with other columns values.</a:t>
            </a:r>
          </a:p>
        </p:txBody>
      </p:sp>
      <p:sp>
        <p:nvSpPr>
          <p:cNvPr id="6" name="TextBox 5">
            <a:extLst>
              <a:ext uri="{FF2B5EF4-FFF2-40B4-BE49-F238E27FC236}">
                <a16:creationId xmlns:a16="http://schemas.microsoft.com/office/drawing/2014/main" id="{FFD0F36E-85B5-4D7A-BFA0-3BBF46D0C37C}"/>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269398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68096-080C-4675-90F5-32A7A427173E}"/>
              </a:ext>
            </a:extLst>
          </p:cNvPr>
          <p:cNvSpPr/>
          <p:nvPr/>
        </p:nvSpPr>
        <p:spPr>
          <a:xfrm>
            <a:off x="-6014" y="704506"/>
            <a:ext cx="12192000" cy="4585871"/>
          </a:xfrm>
          <a:prstGeom prst="rect">
            <a:avLst/>
          </a:prstGeom>
        </p:spPr>
        <p:txBody>
          <a:bodyPr wrap="square">
            <a:spAutoFit/>
          </a:bodyPr>
          <a:lstStyle/>
          <a:p>
            <a:r>
              <a:rPr lang="en-US" sz="2800" b="1" dirty="0"/>
              <a:t>Using SQL code to create tables</a:t>
            </a:r>
          </a:p>
          <a:p>
            <a:r>
              <a:rPr lang="en-US" sz="2400" dirty="0"/>
              <a:t>In relational databases, tables have to be created before you can add data to them. The table definition that you create is referred to as the </a:t>
            </a:r>
            <a:r>
              <a:rPr lang="en-US" sz="2400" b="1" dirty="0"/>
              <a:t>Schema</a:t>
            </a:r>
            <a:r>
              <a:rPr lang="en-US" sz="2400" dirty="0"/>
              <a:t> of the table.</a:t>
            </a:r>
          </a:p>
          <a:p>
            <a:r>
              <a:rPr lang="en-US" sz="2400" dirty="0"/>
              <a:t>The schema </a:t>
            </a:r>
            <a:r>
              <a:rPr lang="en-US" sz="2400" b="1" dirty="0"/>
              <a:t>can contain many different properties </a:t>
            </a:r>
            <a:r>
              <a:rPr lang="en-US" sz="2400" dirty="0"/>
              <a:t>of the table and the data that it does/will contain</a:t>
            </a:r>
          </a:p>
          <a:p>
            <a:r>
              <a:rPr lang="en-US" sz="2400" dirty="0"/>
              <a:t>We will </a:t>
            </a:r>
            <a:r>
              <a:rPr lang="en-US" sz="2400" b="1" dirty="0"/>
              <a:t>create two simple tables </a:t>
            </a:r>
            <a:r>
              <a:rPr lang="en-US" sz="2400" dirty="0"/>
              <a:t>which we will use in a later episode. </a:t>
            </a:r>
          </a:p>
          <a:p>
            <a:r>
              <a:rPr lang="en-US" sz="2400" dirty="0"/>
              <a:t>Lets create our simple tables first. The code below </a:t>
            </a:r>
            <a:r>
              <a:rPr lang="en-US" sz="2400" b="1" dirty="0"/>
              <a:t>creates a table called ‘Animals’ with two columns, the first is called ‘</a:t>
            </a:r>
            <a:r>
              <a:rPr lang="en-US" sz="2400" b="1" dirty="0" err="1"/>
              <a:t>Id_A</a:t>
            </a:r>
            <a:r>
              <a:rPr lang="en-US" sz="2400" b="1" dirty="0"/>
              <a:t>’ and is an Integer and the second is called ‘Name’ and is of type Text.</a:t>
            </a:r>
          </a:p>
          <a:p>
            <a:r>
              <a:rPr lang="en-US" sz="2400" dirty="0"/>
              <a:t>As this table already exists in the database, it will fail if you try to run the SQL code below, complaining that the table already exists. Instead of running it as-is, change the table name slightly (perhaps include your initials as a prefix).</a:t>
            </a:r>
            <a:endParaRPr lang="en-US" sz="2400" b="0" i="0" dirty="0">
              <a:effectLst/>
            </a:endParaRPr>
          </a:p>
        </p:txBody>
      </p:sp>
      <p:sp>
        <p:nvSpPr>
          <p:cNvPr id="8" name="Rectangle 7">
            <a:extLst>
              <a:ext uri="{FF2B5EF4-FFF2-40B4-BE49-F238E27FC236}">
                <a16:creationId xmlns:a16="http://schemas.microsoft.com/office/drawing/2014/main" id="{DB6A2C1B-8CEF-4B8D-BD60-BDBD377A6845}"/>
              </a:ext>
            </a:extLst>
          </p:cNvPr>
          <p:cNvSpPr/>
          <p:nvPr/>
        </p:nvSpPr>
        <p:spPr>
          <a:xfrm>
            <a:off x="7182678" y="5174225"/>
            <a:ext cx="3061253" cy="1569660"/>
          </a:xfrm>
          <a:prstGeom prst="rect">
            <a:avLst/>
          </a:prstGeom>
          <a:ln>
            <a:solidFill>
              <a:schemeClr val="accent1">
                <a:lumMod val="75000"/>
              </a:schemeClr>
            </a:solidFill>
          </a:ln>
        </p:spPr>
        <p:txBody>
          <a:bodyPr wrap="square">
            <a:spAutoFit/>
          </a:bodyPr>
          <a:lstStyle/>
          <a:p>
            <a:r>
              <a:rPr lang="it-IT" sz="2400" dirty="0"/>
              <a:t>CREATE TABLE Animal</a:t>
            </a:r>
          </a:p>
          <a:p>
            <a:r>
              <a:rPr lang="it-IT" sz="2400" dirty="0"/>
              <a:t>(     Id_A Integer,</a:t>
            </a:r>
          </a:p>
          <a:p>
            <a:r>
              <a:rPr lang="it-IT" sz="2400" dirty="0"/>
              <a:t>      Name Text</a:t>
            </a:r>
          </a:p>
          <a:p>
            <a:r>
              <a:rPr lang="it-IT" sz="2400" dirty="0"/>
              <a:t>);</a:t>
            </a:r>
          </a:p>
        </p:txBody>
      </p:sp>
      <p:sp>
        <p:nvSpPr>
          <p:cNvPr id="10" name="Arrow: Bent-Up 9">
            <a:extLst>
              <a:ext uri="{FF2B5EF4-FFF2-40B4-BE49-F238E27FC236}">
                <a16:creationId xmlns:a16="http://schemas.microsoft.com/office/drawing/2014/main" id="{9E6C1BB0-058A-4373-A2F8-D1A25B6C58E2}"/>
              </a:ext>
            </a:extLst>
          </p:cNvPr>
          <p:cNvSpPr/>
          <p:nvPr/>
        </p:nvSpPr>
        <p:spPr>
          <a:xfrm rot="5400000">
            <a:off x="5233997" y="5364990"/>
            <a:ext cx="795130" cy="781878"/>
          </a:xfrm>
          <a:prstGeom prst="bentUpArrow">
            <a:avLst/>
          </a:prstGeom>
          <a:solidFill>
            <a:srgbClr val="71DFF5"/>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AD7B529D-1CD7-42C6-8703-7115EDFA0CA0}"/>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3411091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4CEF95-6D78-4009-9A57-D9AC22BE3AC7}"/>
              </a:ext>
            </a:extLst>
          </p:cNvPr>
          <p:cNvSpPr/>
          <p:nvPr/>
        </p:nvSpPr>
        <p:spPr>
          <a:xfrm>
            <a:off x="212036" y="1115922"/>
            <a:ext cx="10243930" cy="2185214"/>
          </a:xfrm>
          <a:prstGeom prst="rect">
            <a:avLst/>
          </a:prstGeom>
        </p:spPr>
        <p:txBody>
          <a:bodyPr wrap="square">
            <a:spAutoFit/>
          </a:bodyPr>
          <a:lstStyle/>
          <a:p>
            <a:r>
              <a:rPr lang="en-US" sz="2800" b="1" dirty="0"/>
              <a:t>Creating tables from other tables</a:t>
            </a:r>
          </a:p>
          <a:p>
            <a:endParaRPr lang="en-US" sz="2800" b="1" dirty="0"/>
          </a:p>
          <a:p>
            <a:r>
              <a:rPr lang="en-US" sz="2000" dirty="0"/>
              <a:t>Whenever you write a Select query and run it, </a:t>
            </a:r>
            <a:r>
              <a:rPr lang="en-US" sz="2000" b="1" dirty="0"/>
              <a:t>the results are always in the form of a table</a:t>
            </a:r>
            <a:r>
              <a:rPr lang="en-US" sz="2000" dirty="0"/>
              <a:t>. In the results pane, you can see the column names and the rows of data in the results.</a:t>
            </a:r>
          </a:p>
          <a:p>
            <a:r>
              <a:rPr lang="en-US" sz="2000" dirty="0"/>
              <a:t>This provides a </a:t>
            </a:r>
            <a:r>
              <a:rPr lang="en-US" sz="2000" b="1" dirty="0"/>
              <a:t>very easy way of creating new table </a:t>
            </a:r>
            <a:r>
              <a:rPr lang="en-US" sz="2000" dirty="0"/>
              <a:t>based on the results of a query.</a:t>
            </a:r>
          </a:p>
          <a:p>
            <a:r>
              <a:rPr lang="en-US" sz="2000" dirty="0"/>
              <a:t>The following query selects a few of the columns from the SN7577 table</a:t>
            </a:r>
            <a:endParaRPr lang="en-US" sz="2000" b="0" i="0" dirty="0">
              <a:effectLst/>
            </a:endParaRPr>
          </a:p>
        </p:txBody>
      </p:sp>
      <p:sp>
        <p:nvSpPr>
          <p:cNvPr id="7" name="Rectangle 6">
            <a:extLst>
              <a:ext uri="{FF2B5EF4-FFF2-40B4-BE49-F238E27FC236}">
                <a16:creationId xmlns:a16="http://schemas.microsoft.com/office/drawing/2014/main" id="{27E0EA2B-37C6-4D20-9171-EC4055887165}"/>
              </a:ext>
            </a:extLst>
          </p:cNvPr>
          <p:cNvSpPr/>
          <p:nvPr/>
        </p:nvSpPr>
        <p:spPr>
          <a:xfrm>
            <a:off x="212036" y="3755929"/>
            <a:ext cx="6096000" cy="3046988"/>
          </a:xfrm>
          <a:prstGeom prst="rect">
            <a:avLst/>
          </a:prstGeom>
          <a:ln>
            <a:solidFill>
              <a:schemeClr val="accent1">
                <a:lumMod val="75000"/>
              </a:schemeClr>
            </a:solidFill>
          </a:ln>
        </p:spPr>
        <p:txBody>
          <a:bodyPr>
            <a:spAutoFit/>
          </a:bodyPr>
          <a:lstStyle/>
          <a:p>
            <a:r>
              <a:rPr lang="en-US" sz="2400" b="1" dirty="0"/>
              <a:t>CREATE TABLE </a:t>
            </a:r>
            <a:r>
              <a:rPr lang="en-US" sz="2400" dirty="0" err="1"/>
              <a:t>Farms_Location</a:t>
            </a:r>
            <a:r>
              <a:rPr lang="en-US" sz="2400" dirty="0"/>
              <a:t> </a:t>
            </a:r>
            <a:r>
              <a:rPr lang="en-US" sz="2400" b="1" dirty="0"/>
              <a:t>AS</a:t>
            </a:r>
          </a:p>
          <a:p>
            <a:r>
              <a:rPr lang="en-US" sz="2400" b="1" dirty="0"/>
              <a:t>SELECT </a:t>
            </a:r>
            <a:r>
              <a:rPr lang="en-US" sz="2400" dirty="0"/>
              <a:t>Id, </a:t>
            </a:r>
          </a:p>
          <a:p>
            <a:r>
              <a:rPr lang="en-US" sz="2400" dirty="0"/>
              <a:t>       Country, </a:t>
            </a:r>
          </a:p>
          <a:p>
            <a:r>
              <a:rPr lang="en-US" sz="2400" dirty="0"/>
              <a:t>       A06_province, </a:t>
            </a:r>
          </a:p>
          <a:p>
            <a:r>
              <a:rPr lang="en-US" sz="2400" dirty="0"/>
              <a:t>       A07_district,</a:t>
            </a:r>
          </a:p>
          <a:p>
            <a:r>
              <a:rPr lang="en-US" sz="2400" dirty="0"/>
              <a:t>       A08_ward, </a:t>
            </a:r>
          </a:p>
          <a:p>
            <a:r>
              <a:rPr lang="en-US" sz="2400" dirty="0"/>
              <a:t>       A09_village</a:t>
            </a:r>
          </a:p>
          <a:p>
            <a:r>
              <a:rPr lang="en-US" sz="2400" b="1" dirty="0"/>
              <a:t>FROM </a:t>
            </a:r>
            <a:r>
              <a:rPr lang="en-US" sz="2400" dirty="0"/>
              <a:t>Farms;</a:t>
            </a:r>
          </a:p>
        </p:txBody>
      </p:sp>
      <p:sp>
        <p:nvSpPr>
          <p:cNvPr id="6" name="TextBox 5">
            <a:extLst>
              <a:ext uri="{FF2B5EF4-FFF2-40B4-BE49-F238E27FC236}">
                <a16:creationId xmlns:a16="http://schemas.microsoft.com/office/drawing/2014/main" id="{B6960A0E-F703-4388-A931-79AB403F0A3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4044970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82" y="550448"/>
            <a:ext cx="5228675" cy="584775"/>
          </a:xfrm>
          <a:prstGeom prst="rect">
            <a:avLst/>
          </a:prstGeom>
        </p:spPr>
        <p:txBody>
          <a:bodyPr wrap="none">
            <a:spAutoFit/>
          </a:bodyPr>
          <a:lstStyle/>
          <a:p>
            <a:r>
              <a:rPr lang="en-GB" sz="3200" b="1" dirty="0"/>
              <a:t>Saving Queries for Future Use</a:t>
            </a:r>
            <a:endParaRPr lang="en-GB" sz="3200" b="1" i="0" dirty="0">
              <a:effectLst/>
            </a:endParaRPr>
          </a:p>
        </p:txBody>
      </p:sp>
      <p:pic>
        <p:nvPicPr>
          <p:cNvPr id="13316" name="Picture 4" descr="Image result for stor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0541" y="4581223"/>
            <a:ext cx="2289956" cy="22767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1070507"/>
            <a:ext cx="5265683" cy="3785652"/>
          </a:xfrm>
          <a:prstGeom prst="rect">
            <a:avLst/>
          </a:prstGeom>
        </p:spPr>
        <p:txBody>
          <a:bodyPr wrap="square">
            <a:spAutoFit/>
          </a:bodyPr>
          <a:lstStyle/>
          <a:p>
            <a:r>
              <a:rPr lang="en-GB" sz="2400" dirty="0"/>
              <a:t>Sometimes you need to repeat the same operation. SQL comes with a very powerful mechanism to do this: </a:t>
            </a:r>
            <a:r>
              <a:rPr lang="en-GB" sz="2400" b="1" dirty="0"/>
              <a:t>views</a:t>
            </a:r>
            <a:r>
              <a:rPr lang="en-GB" sz="2400" dirty="0"/>
              <a:t>. Views are a form of query that is saved in the database, and can be used to look at, filter, and even update information. </a:t>
            </a:r>
          </a:p>
          <a:p>
            <a:r>
              <a:rPr lang="en-GB" sz="2400" dirty="0"/>
              <a:t>One way to think of views is as a table, that can read, aggregate, and filter information from several places before showing it to you.</a:t>
            </a:r>
          </a:p>
        </p:txBody>
      </p:sp>
      <p:sp>
        <p:nvSpPr>
          <p:cNvPr id="8" name="Rectangle 7"/>
          <p:cNvSpPr/>
          <p:nvPr/>
        </p:nvSpPr>
        <p:spPr>
          <a:xfrm>
            <a:off x="132283" y="5962078"/>
            <a:ext cx="3693191" cy="461665"/>
          </a:xfrm>
          <a:prstGeom prst="rect">
            <a:avLst/>
          </a:prstGeom>
        </p:spPr>
        <p:txBody>
          <a:bodyPr wrap="none">
            <a:spAutoFit/>
          </a:bodyPr>
          <a:lstStyle/>
          <a:p>
            <a:r>
              <a:rPr lang="en-GB" sz="2400" b="1" dirty="0"/>
              <a:t>CREATE VIEW </a:t>
            </a:r>
            <a:r>
              <a:rPr lang="en-GB" sz="2400" b="1" dirty="0" err="1"/>
              <a:t>viewname</a:t>
            </a:r>
            <a:r>
              <a:rPr lang="en-GB" sz="2400" b="1" dirty="0"/>
              <a:t> AS</a:t>
            </a:r>
          </a:p>
        </p:txBody>
      </p:sp>
      <p:sp>
        <p:nvSpPr>
          <p:cNvPr id="11" name="Right Arrow 10"/>
          <p:cNvSpPr/>
          <p:nvPr/>
        </p:nvSpPr>
        <p:spPr>
          <a:xfrm rot="5400000">
            <a:off x="1696736" y="5061079"/>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253655" y="770022"/>
            <a:ext cx="5938345" cy="769441"/>
          </a:xfrm>
          <a:prstGeom prst="rect">
            <a:avLst/>
          </a:prstGeom>
        </p:spPr>
        <p:txBody>
          <a:bodyPr wrap="square">
            <a:spAutoFit/>
          </a:bodyPr>
          <a:lstStyle/>
          <a:p>
            <a:r>
              <a:rPr lang="en-GB" sz="2200" dirty="0"/>
              <a:t>imagine that my project only wants to consider a subsample of column</a:t>
            </a:r>
          </a:p>
        </p:txBody>
      </p:sp>
      <p:sp>
        <p:nvSpPr>
          <p:cNvPr id="13" name="Right Arrow 12"/>
          <p:cNvSpPr/>
          <p:nvPr/>
        </p:nvSpPr>
        <p:spPr>
          <a:xfrm rot="5400000">
            <a:off x="8972795" y="1604242"/>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727198" y="2138969"/>
            <a:ext cx="5055476" cy="923330"/>
          </a:xfrm>
          <a:prstGeom prst="rect">
            <a:avLst/>
          </a:prstGeom>
          <a:noFill/>
        </p:spPr>
        <p:txBody>
          <a:bodyPr wrap="square" rtlCol="0">
            <a:spAutoFit/>
          </a:bodyPr>
          <a:lstStyle/>
          <a:p>
            <a:r>
              <a:rPr lang="en-GB" dirty="0"/>
              <a:t>SELECT Id, Country,  A06_province,  A07_district, A08_ward, A09_village</a:t>
            </a:r>
          </a:p>
          <a:p>
            <a:r>
              <a:rPr lang="en-GB" dirty="0"/>
              <a:t>FROM Farms;</a:t>
            </a:r>
          </a:p>
        </p:txBody>
      </p:sp>
      <p:sp>
        <p:nvSpPr>
          <p:cNvPr id="15" name="Right Arrow 14"/>
          <p:cNvSpPr/>
          <p:nvPr/>
        </p:nvSpPr>
        <p:spPr>
          <a:xfrm rot="5400000">
            <a:off x="8972794" y="3086250"/>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6727199" y="3579804"/>
            <a:ext cx="5464802" cy="1477328"/>
          </a:xfrm>
          <a:prstGeom prst="rect">
            <a:avLst/>
          </a:prstGeom>
          <a:noFill/>
        </p:spPr>
        <p:txBody>
          <a:bodyPr wrap="square" rtlCol="0">
            <a:spAutoFit/>
          </a:bodyPr>
          <a:lstStyle/>
          <a:p>
            <a:r>
              <a:rPr lang="en-GB" dirty="0"/>
              <a:t>CREATE VIEW </a:t>
            </a:r>
            <a:r>
              <a:rPr lang="en-GB" dirty="0" err="1"/>
              <a:t>Farms_location</a:t>
            </a:r>
            <a:r>
              <a:rPr lang="en-GB" dirty="0"/>
              <a:t> AS</a:t>
            </a:r>
          </a:p>
          <a:p>
            <a:r>
              <a:rPr lang="en-GB" dirty="0"/>
              <a:t>SELECT Id, Country,  A06_province,  A07_district, A08_ward, A09_village</a:t>
            </a:r>
          </a:p>
          <a:p>
            <a:r>
              <a:rPr lang="en-GB" dirty="0"/>
              <a:t>FROM Farms;</a:t>
            </a:r>
          </a:p>
          <a:p>
            <a:r>
              <a:rPr lang="en-GB" dirty="0"/>
              <a:t> </a:t>
            </a:r>
          </a:p>
        </p:txBody>
      </p:sp>
      <p:sp>
        <p:nvSpPr>
          <p:cNvPr id="17" name="Right Arrow 16"/>
          <p:cNvSpPr/>
          <p:nvPr/>
        </p:nvSpPr>
        <p:spPr>
          <a:xfrm rot="5400000">
            <a:off x="8972794" y="5061079"/>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727198" y="5585537"/>
            <a:ext cx="4907754" cy="981423"/>
          </a:xfrm>
          <a:prstGeom prst="rect">
            <a:avLst/>
          </a:prstGeom>
        </p:spPr>
        <p:txBody>
          <a:bodyPr wrap="square">
            <a:spAutoFit/>
          </a:bodyPr>
          <a:lstStyle/>
          <a:p>
            <a:pPr lvl="0">
              <a:lnSpc>
                <a:spcPct val="107000"/>
              </a:lnSpc>
              <a:spcAft>
                <a:spcPts val="0"/>
              </a:spcAft>
            </a:pPr>
            <a:r>
              <a:rPr lang="en-GB" dirty="0">
                <a:latin typeface="Calibri" panose="020F0502020204030204" pitchFamily="34" charset="0"/>
                <a:ea typeface="DengXian"/>
                <a:cs typeface="Times New Roman" panose="02020603050405020304" pitchFamily="18" charset="0"/>
              </a:rPr>
              <a:t>SELECT*</a:t>
            </a:r>
          </a:p>
          <a:p>
            <a:pPr lvl="0">
              <a:lnSpc>
                <a:spcPct val="107000"/>
              </a:lnSpc>
              <a:spcAft>
                <a:spcPts val="0"/>
              </a:spcAft>
            </a:pPr>
            <a:r>
              <a:rPr lang="en-GB" dirty="0"/>
              <a:t>FROM </a:t>
            </a:r>
            <a:r>
              <a:rPr lang="en-GB" dirty="0" err="1"/>
              <a:t>Farms_location</a:t>
            </a:r>
            <a:r>
              <a:rPr lang="en-GB" dirty="0"/>
              <a:t> </a:t>
            </a:r>
          </a:p>
          <a:p>
            <a:pPr lvl="0">
              <a:lnSpc>
                <a:spcPct val="107000"/>
              </a:lnSpc>
              <a:spcAft>
                <a:spcPts val="0"/>
              </a:spcAft>
            </a:pPr>
            <a:r>
              <a:rPr lang="en-GB" dirty="0">
                <a:latin typeface="Calibri" panose="020F0502020204030204" pitchFamily="34" charset="0"/>
                <a:ea typeface="DengXian"/>
                <a:cs typeface="Times New Roman" panose="02020603050405020304" pitchFamily="18" charset="0"/>
              </a:rPr>
              <a:t>WHERE A09_village = 'God'; </a:t>
            </a:r>
          </a:p>
        </p:txBody>
      </p:sp>
      <p:sp>
        <p:nvSpPr>
          <p:cNvPr id="18" name="TextBox 17">
            <a:extLst>
              <a:ext uri="{FF2B5EF4-FFF2-40B4-BE49-F238E27FC236}">
                <a16:creationId xmlns:a16="http://schemas.microsoft.com/office/drawing/2014/main" id="{82FF15C5-62AA-4F1C-A2D4-6EDFAB15F128}"/>
              </a:ext>
            </a:extLst>
          </p:cNvPr>
          <p:cNvSpPr txBox="1"/>
          <p:nvPr/>
        </p:nvSpPr>
        <p:spPr>
          <a:xfrm>
            <a:off x="0" y="137350"/>
            <a:ext cx="12192000" cy="523220"/>
          </a:xfrm>
          <a:prstGeom prst="rect">
            <a:avLst/>
          </a:prstGeom>
          <a:solidFill>
            <a:srgbClr val="6B98FB"/>
          </a:solidFill>
        </p:spPr>
        <p:txBody>
          <a:bodyPr wrap="square" rtlCol="0">
            <a:spAutoFit/>
          </a:bodyPr>
          <a:lstStyle/>
          <a:p>
            <a:pPr algn="r"/>
            <a:r>
              <a:rPr lang="en-GB" sz="2800" dirty="0"/>
              <a:t>7. creating tables and views</a:t>
            </a:r>
          </a:p>
        </p:txBody>
      </p:sp>
    </p:spTree>
    <p:extLst>
      <p:ext uri="{BB962C8B-B14F-4D97-AF65-F5344CB8AC3E}">
        <p14:creationId xmlns:p14="http://schemas.microsoft.com/office/powerpoint/2010/main" val="394141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740" y="1395663"/>
            <a:ext cx="11613094" cy="2995757"/>
          </a:xfrm>
        </p:spPr>
        <p:txBody>
          <a:bodyPr>
            <a:noAutofit/>
          </a:bodyPr>
          <a:lstStyle/>
          <a:p>
            <a:pPr marL="0" indent="0">
              <a:lnSpc>
                <a:spcPct val="120000"/>
              </a:lnSpc>
              <a:buNone/>
            </a:pPr>
            <a:r>
              <a:rPr lang="en-GB" sz="2400" dirty="0"/>
              <a:t>As were have noted above , </a:t>
            </a:r>
            <a:r>
              <a:rPr lang="en-GB" sz="2400" b="1" dirty="0"/>
              <a:t>a single table is very much like a spreadsheet</a:t>
            </a:r>
            <a:r>
              <a:rPr lang="en-GB" sz="2400" dirty="0"/>
              <a:t>. It has rows and it has columns. A row represents a single observation and the columns represents the various variables contained within that observation. The rows may or may not have an index or key column as a means of uniquely identifying a row. The columns typically have a name associated with them indicating the </a:t>
            </a:r>
            <a:r>
              <a:rPr lang="en-GB" sz="2400" b="1" dirty="0"/>
              <a:t>variable name</a:t>
            </a:r>
            <a:r>
              <a:rPr lang="en-GB" sz="2400" dirty="0"/>
              <a:t>, or in one of the examples we are going to use a question number from a survey. </a:t>
            </a:r>
            <a:r>
              <a:rPr lang="en-GB" sz="2400" b="1" dirty="0"/>
              <a:t>A column always represents the same variable</a:t>
            </a:r>
            <a:r>
              <a:rPr lang="en-GB" sz="2400" dirty="0"/>
              <a:t> for each row contained in the table. </a:t>
            </a:r>
          </a:p>
          <a:p>
            <a:pPr marL="0" indent="0">
              <a:lnSpc>
                <a:spcPct val="120000"/>
              </a:lnSpc>
              <a:buNone/>
            </a:pPr>
            <a:r>
              <a:rPr lang="en-GB" sz="2400" dirty="0"/>
              <a:t>Because of this </a:t>
            </a:r>
            <a:r>
              <a:rPr lang="en-GB" sz="2400" b="1" dirty="0"/>
              <a:t>the data in each column will always be of </a:t>
            </a:r>
          </a:p>
          <a:p>
            <a:pPr marL="0" indent="0">
              <a:lnSpc>
                <a:spcPct val="120000"/>
              </a:lnSpc>
              <a:buNone/>
            </a:pPr>
            <a:r>
              <a:rPr lang="en-GB" sz="2400" b="1" dirty="0"/>
              <a:t>the same </a:t>
            </a:r>
            <a:r>
              <a:rPr lang="en-GB" sz="2400" b="1" i="1" dirty="0"/>
              <a:t>type</a:t>
            </a:r>
            <a:r>
              <a:rPr lang="en-GB" sz="2400" dirty="0"/>
              <a:t>, such as an Integer, or Text value for all rows </a:t>
            </a:r>
          </a:p>
          <a:p>
            <a:pPr marL="0" indent="0">
              <a:lnSpc>
                <a:spcPct val="120000"/>
              </a:lnSpc>
              <a:buNone/>
            </a:pPr>
            <a:r>
              <a:rPr lang="en-GB" sz="2400" dirty="0"/>
              <a:t>in the table. Datatypes are discussed in the next section.</a:t>
            </a:r>
          </a:p>
        </p:txBody>
      </p:sp>
      <p:sp>
        <p:nvSpPr>
          <p:cNvPr id="5" name="TextBox 4"/>
          <p:cNvSpPr txBox="1"/>
          <p:nvPr/>
        </p:nvSpPr>
        <p:spPr>
          <a:xfrm>
            <a:off x="410740" y="741423"/>
            <a:ext cx="5683827" cy="584775"/>
          </a:xfrm>
          <a:prstGeom prst="rect">
            <a:avLst/>
          </a:prstGeom>
          <a:noFill/>
        </p:spPr>
        <p:txBody>
          <a:bodyPr wrap="square" rtlCol="0">
            <a:spAutoFit/>
          </a:bodyPr>
          <a:lstStyle/>
          <a:p>
            <a:r>
              <a:rPr lang="en-GB" sz="3200" b="1" dirty="0"/>
              <a:t>What is a table?</a:t>
            </a:r>
          </a:p>
        </p:txBody>
      </p:sp>
      <p:pic>
        <p:nvPicPr>
          <p:cNvPr id="1026" name="Picture 2" descr="Image result for table databas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460" y="4162097"/>
            <a:ext cx="2695902" cy="26959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4056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14" y="818540"/>
            <a:ext cx="10529454" cy="5864651"/>
          </a:xfrm>
        </p:spPr>
        <p:txBody>
          <a:bodyPr>
            <a:normAutofit lnSpcReduction="10000"/>
          </a:bodyPr>
          <a:lstStyle/>
          <a:p>
            <a:pPr marL="0" indent="0">
              <a:buNone/>
            </a:pPr>
            <a:r>
              <a:rPr lang="en-GB" b="1" dirty="0"/>
              <a:t>Questions</a:t>
            </a:r>
          </a:p>
          <a:p>
            <a:r>
              <a:rPr lang="en-US" dirty="0"/>
              <a:t>What is meant by joining tables? </a:t>
            </a:r>
          </a:p>
          <a:p>
            <a:r>
              <a:rPr lang="en-US" dirty="0"/>
              <a:t>Why would I want to join tables? </a:t>
            </a:r>
          </a:p>
          <a:p>
            <a:r>
              <a:rPr lang="en-US" dirty="0"/>
              <a:t>What different types of joins are there? </a:t>
            </a:r>
          </a:p>
          <a:p>
            <a:r>
              <a:rPr lang="en-US" dirty="0"/>
              <a:t>How do Joins help you discover missing data or gaps in the data </a:t>
            </a:r>
            <a:endParaRPr lang="en-GB" dirty="0"/>
          </a:p>
          <a:p>
            <a:endParaRPr lang="en-GB" dirty="0"/>
          </a:p>
          <a:p>
            <a:pPr marL="0" indent="0">
              <a:buNone/>
            </a:pPr>
            <a:r>
              <a:rPr lang="en-GB" b="1" dirty="0"/>
              <a:t>Objectives</a:t>
            </a:r>
          </a:p>
          <a:p>
            <a:r>
              <a:rPr lang="en-US" dirty="0"/>
              <a:t>Understand the structure of a joined table </a:t>
            </a:r>
          </a:p>
          <a:p>
            <a:r>
              <a:rPr lang="en-US" dirty="0"/>
              <a:t>Familiarity with the different join types </a:t>
            </a:r>
          </a:p>
          <a:p>
            <a:r>
              <a:rPr lang="en-US" dirty="0"/>
              <a:t>Use different join types in </a:t>
            </a:r>
            <a:r>
              <a:rPr lang="en-US" dirty="0" err="1"/>
              <a:t>analysing</a:t>
            </a:r>
            <a:r>
              <a:rPr lang="en-US" dirty="0"/>
              <a:t> your data </a:t>
            </a:r>
          </a:p>
          <a:p>
            <a:r>
              <a:rPr lang="en-US" dirty="0"/>
              <a:t>Understand what other join types can tell you about your</a:t>
            </a:r>
          </a:p>
          <a:p>
            <a:pPr marL="0" indent="0">
              <a:buNone/>
            </a:pPr>
            <a:r>
              <a:rPr lang="en-US" dirty="0"/>
              <a:t> data</a:t>
            </a:r>
            <a:endParaRPr lang="en-GB" dirty="0"/>
          </a:p>
        </p:txBody>
      </p:sp>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948" y="3398430"/>
            <a:ext cx="3366052" cy="3366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D42C8E-3C2B-49F5-9770-F71A3730C519}"/>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1499104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0" y="546217"/>
            <a:ext cx="12036056" cy="3677857"/>
          </a:xfrm>
          <a:prstGeom prst="rect">
            <a:avLst/>
          </a:prstGeom>
          <a:solidFill>
            <a:schemeClr val="bg1"/>
          </a:solidFill>
          <a:ln>
            <a:noFill/>
          </a:ln>
          <a:effectLst/>
        </p:spPr>
        <p:txBody>
          <a:bodyPr vert="horz" wrap="square" lIns="91440" tIns="152352"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mn-lt"/>
                <a:ea typeface="Helvetica Neue"/>
              </a:rPr>
              <a:t>Joins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mn-l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To combine data from two tables we use the </a:t>
            </a:r>
            <a:r>
              <a:rPr kumimoji="0" lang="en-US" altLang="en-US" sz="2400" b="1" i="0" u="none" strike="noStrike" cap="none" normalizeH="0" baseline="0" dirty="0">
                <a:ln>
                  <a:noFill/>
                </a:ln>
                <a:effectLst/>
                <a:latin typeface="+mn-lt"/>
                <a:ea typeface="Helvetica Neue"/>
              </a:rPr>
              <a:t>SQL </a:t>
            </a:r>
            <a:r>
              <a:rPr kumimoji="0" lang="en-US" altLang="en-US" sz="2400" b="1"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which comes </a:t>
            </a:r>
            <a:r>
              <a:rPr kumimoji="0" lang="en-US" altLang="en-US" sz="2400" b="1" i="0" u="none" strike="noStrike" cap="none" normalizeH="0" baseline="0" dirty="0">
                <a:ln>
                  <a:noFill/>
                </a:ln>
                <a:effectLst/>
                <a:latin typeface="+mn-lt"/>
                <a:ea typeface="Helvetica Neue"/>
              </a:rPr>
              <a:t>after the </a:t>
            </a:r>
            <a:r>
              <a:rPr kumimoji="0" lang="en-US" altLang="en-US" sz="2400" b="1" i="0" u="none" strike="noStrike" cap="none" normalizeH="0" baseline="0" dirty="0">
                <a:ln>
                  <a:noFill/>
                </a:ln>
                <a:effectLst/>
                <a:latin typeface="+mn-lt"/>
                <a:ea typeface="Menlo"/>
              </a:rPr>
              <a:t>FROM</a:t>
            </a:r>
            <a:r>
              <a:rPr kumimoji="0" lang="en-US" altLang="en-US" sz="2400" b="1" i="0" u="none" strike="noStrike" cap="none" normalizeH="0" baseline="0" dirty="0">
                <a:ln>
                  <a:noFill/>
                </a:ln>
                <a:effectLst/>
                <a:latin typeface="+mn-lt"/>
                <a:ea typeface="Helvetica Neue"/>
              </a:rPr>
              <a:t> command</a:t>
            </a:r>
            <a:r>
              <a:rPr kumimoji="0" lang="en-US" altLang="en-US" sz="2400" b="0" i="0" u="none" strike="noStrike" cap="none" normalizeH="0" baseline="0" dirty="0">
                <a:ln>
                  <a:noFill/>
                </a:ln>
                <a:effectLst/>
                <a:latin typeface="+mn-lt"/>
                <a:ea typeface="Helvetica Neue"/>
              </a:rPr>
              <a:t>.</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The </a:t>
            </a:r>
            <a:r>
              <a:rPr kumimoji="0" lang="en-US" altLang="en-US" sz="2400" b="0"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on its own will result in a cross product, where each row in first table is paired with each row in the second table. Usually this is not what is desired when combining two tables with data that is related in some way.</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For that, we need to </a:t>
            </a:r>
            <a:r>
              <a:rPr kumimoji="0" lang="en-US" altLang="en-US" sz="2400" b="1" i="0" u="none" strike="noStrike" cap="none" normalizeH="0" baseline="0" dirty="0">
                <a:ln>
                  <a:noFill/>
                </a:ln>
                <a:effectLst/>
                <a:latin typeface="+mn-lt"/>
                <a:ea typeface="Helvetica Neue"/>
              </a:rPr>
              <a:t>tell the computer which columns provide the link between the two tables </a:t>
            </a:r>
            <a:r>
              <a:rPr kumimoji="0" lang="en-US" altLang="en-US" sz="2400" b="0" i="0" u="none" strike="noStrike" cap="none" normalizeH="0" baseline="0" dirty="0">
                <a:ln>
                  <a:noFill/>
                </a:ln>
                <a:effectLst/>
                <a:latin typeface="+mn-lt"/>
                <a:ea typeface="Helvetica Neue"/>
              </a:rPr>
              <a:t>using the word </a:t>
            </a:r>
            <a:r>
              <a:rPr kumimoji="0" lang="en-US" altLang="en-US" sz="2400" b="1" i="0" u="none" strike="noStrike" cap="none" normalizeH="0" baseline="0" dirty="0">
                <a:ln>
                  <a:noFill/>
                </a:ln>
                <a:effectLst/>
                <a:latin typeface="+mn-lt"/>
                <a:ea typeface="Menlo"/>
              </a:rPr>
              <a:t>ON</a:t>
            </a:r>
            <a:r>
              <a:rPr kumimoji="0" lang="en-US" altLang="en-US" sz="2400" b="0" i="0" u="none" strike="noStrike" cap="none" normalizeH="0" baseline="0" dirty="0">
                <a:ln>
                  <a:noFill/>
                </a:ln>
                <a:effectLst/>
                <a:latin typeface="+mn-lt"/>
                <a:ea typeface="Helvetica Neue"/>
              </a:rPr>
              <a:t>. What we want is to join the data with the same species codes.</a:t>
            </a:r>
            <a:endParaRPr kumimoji="0" lang="en-US" altLang="en-US" sz="2400" b="0" i="0" u="none" strike="noStrike" cap="none" normalizeH="0" baseline="0" dirty="0">
              <a:ln>
                <a:noFill/>
              </a:ln>
              <a:effectLst/>
              <a:latin typeface="+mn-lt"/>
            </a:endParaRPr>
          </a:p>
        </p:txBody>
      </p:sp>
      <p:pic>
        <p:nvPicPr>
          <p:cNvPr id="14339" name="Picture 3" descr="Image result for 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2131" y="4139014"/>
            <a:ext cx="2633925" cy="263392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5400000">
            <a:off x="4597459" y="4280012"/>
            <a:ext cx="596507" cy="484632"/>
          </a:xfrm>
          <a:prstGeom prst="rightArrow">
            <a:avLst/>
          </a:prstGeom>
          <a:solidFill>
            <a:srgbClr val="B06BFB">
              <a:alpha val="69804"/>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555888" y="5008418"/>
            <a:ext cx="5164281" cy="1200329"/>
          </a:xfrm>
          <a:prstGeom prst="rect">
            <a:avLst/>
          </a:prstGeom>
          <a:noFill/>
          <a:ln>
            <a:solidFill>
              <a:srgbClr val="B06BFB"/>
            </a:solidFill>
          </a:ln>
        </p:spPr>
        <p:txBody>
          <a:bodyPr wrap="square" rtlCol="0">
            <a:spAutoFit/>
          </a:bodyPr>
          <a:lstStyle/>
          <a:p>
            <a:r>
              <a:rPr lang="en-GB" sz="2400" dirty="0"/>
              <a:t>The two table to be joined need to share a field (normally </a:t>
            </a:r>
            <a:r>
              <a:rPr lang="en-GB" sz="2400" b="1" dirty="0"/>
              <a:t>primary and foreign key respectively</a:t>
            </a:r>
            <a:r>
              <a:rPr lang="en-GB" sz="2400" dirty="0"/>
              <a:t>)</a:t>
            </a:r>
          </a:p>
        </p:txBody>
      </p:sp>
      <p:sp>
        <p:nvSpPr>
          <p:cNvPr id="9" name="TextBox 8">
            <a:extLst>
              <a:ext uri="{FF2B5EF4-FFF2-40B4-BE49-F238E27FC236}">
                <a16:creationId xmlns:a16="http://schemas.microsoft.com/office/drawing/2014/main" id="{38F8CC7B-338D-4864-B429-E82A9C3CE2FF}"/>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1939350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99993" y="781697"/>
            <a:ext cx="7204392" cy="15081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GB" sz="2400" b="1" dirty="0"/>
              <a:t>Which Farms with more than 12 people in the </a:t>
            </a:r>
            <a:r>
              <a:rPr lang="en-GB" sz="2400" b="1" dirty="0" err="1"/>
              <a:t>hosehold</a:t>
            </a:r>
            <a:r>
              <a:rPr lang="en-GB" sz="2400" b="1" dirty="0"/>
              <a:t> grow Maize?</a:t>
            </a:r>
            <a:r>
              <a:rPr lang="en-GB" dirty="0"/>
              <a:t> </a:t>
            </a:r>
          </a:p>
          <a:p>
            <a:pPr lvl="0"/>
            <a:endParaRPr kumimoji="0" lang="en-GB" altLang="en-US" sz="2200" b="0" i="0" u="none" strike="noStrike" cap="none" normalizeH="0" baseline="0" dirty="0">
              <a:ln>
                <a:noFill/>
              </a:ln>
              <a:effectLst/>
              <a:latin typeface="+mn-lt"/>
            </a:endParaRPr>
          </a:p>
          <a:p>
            <a:pPr lvl="0"/>
            <a:endParaRPr kumimoji="0" lang="en-US" altLang="en-US" sz="2200" b="0" i="0" u="none" strike="noStrike" cap="none" normalizeH="0" baseline="0" dirty="0">
              <a:ln>
                <a:noFill/>
              </a:ln>
              <a:effectLst/>
              <a:latin typeface="+mn-lt"/>
            </a:endParaRPr>
          </a:p>
        </p:txBody>
      </p:sp>
      <p:sp>
        <p:nvSpPr>
          <p:cNvPr id="17" name="TextBox 16">
            <a:extLst>
              <a:ext uri="{FF2B5EF4-FFF2-40B4-BE49-F238E27FC236}">
                <a16:creationId xmlns:a16="http://schemas.microsoft.com/office/drawing/2014/main" id="{B819E7E8-EDC6-4377-8294-5AD4F563DA70}"/>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18" name="TextBox 17">
            <a:extLst>
              <a:ext uri="{FF2B5EF4-FFF2-40B4-BE49-F238E27FC236}">
                <a16:creationId xmlns:a16="http://schemas.microsoft.com/office/drawing/2014/main" id="{006769AC-0613-4BA2-BF1C-01F9651EF6E8}"/>
              </a:ext>
            </a:extLst>
          </p:cNvPr>
          <p:cNvSpPr txBox="1"/>
          <p:nvPr/>
        </p:nvSpPr>
        <p:spPr>
          <a:xfrm>
            <a:off x="5061186" y="4638619"/>
            <a:ext cx="2443199" cy="1938992"/>
          </a:xfrm>
          <a:prstGeom prst="rect">
            <a:avLst/>
          </a:prstGeom>
          <a:noFill/>
        </p:spPr>
        <p:txBody>
          <a:bodyPr wrap="square" rtlCol="0">
            <a:spAutoFit/>
          </a:bodyPr>
          <a:lstStyle/>
          <a:p>
            <a:pPr algn="ctr"/>
            <a:r>
              <a:rPr lang="it-IT" sz="2400" dirty="0"/>
              <a:t>Not User friendly! I will always have to remember what correspond to what </a:t>
            </a:r>
          </a:p>
        </p:txBody>
      </p:sp>
      <p:sp>
        <p:nvSpPr>
          <p:cNvPr id="20" name="Rectangle 19">
            <a:extLst>
              <a:ext uri="{FF2B5EF4-FFF2-40B4-BE49-F238E27FC236}">
                <a16:creationId xmlns:a16="http://schemas.microsoft.com/office/drawing/2014/main" id="{4C5AED64-2284-44D7-8BFD-9994409C3A13}"/>
              </a:ext>
            </a:extLst>
          </p:cNvPr>
          <p:cNvSpPr/>
          <p:nvPr/>
        </p:nvSpPr>
        <p:spPr>
          <a:xfrm>
            <a:off x="8210702" y="2330295"/>
            <a:ext cx="3655478" cy="2308324"/>
          </a:xfrm>
          <a:prstGeom prst="rect">
            <a:avLst/>
          </a:prstGeom>
        </p:spPr>
        <p:txBody>
          <a:bodyPr wrap="square">
            <a:spAutoFit/>
          </a:bodyPr>
          <a:lstStyle/>
          <a:p>
            <a:r>
              <a:rPr lang="en-GB" sz="2400" dirty="0"/>
              <a:t>-- </a:t>
            </a:r>
            <a:r>
              <a:rPr lang="en-GB" sz="2400" i="1" dirty="0"/>
              <a:t>Which farms have more than 12 in the Household</a:t>
            </a:r>
          </a:p>
          <a:p>
            <a:endParaRPr lang="en-GB" sz="2400" i="1" dirty="0"/>
          </a:p>
          <a:p>
            <a:r>
              <a:rPr lang="en-GB" sz="2400" dirty="0"/>
              <a:t>select Id, </a:t>
            </a:r>
            <a:r>
              <a:rPr lang="en-GB" sz="2400" dirty="0" err="1"/>
              <a:t>B_no_membrs</a:t>
            </a:r>
            <a:r>
              <a:rPr lang="en-GB" sz="2400" dirty="0"/>
              <a:t> </a:t>
            </a:r>
          </a:p>
          <a:p>
            <a:r>
              <a:rPr lang="en-GB" sz="2400" dirty="0"/>
              <a:t>from Farms</a:t>
            </a:r>
          </a:p>
          <a:p>
            <a:r>
              <a:rPr lang="en-GB" sz="2400" dirty="0"/>
              <a:t>where </a:t>
            </a:r>
            <a:r>
              <a:rPr lang="en-GB" sz="2400" dirty="0" err="1"/>
              <a:t>B_no_membrs</a:t>
            </a:r>
            <a:r>
              <a:rPr lang="en-GB" sz="2400" dirty="0"/>
              <a:t> &gt; 12;</a:t>
            </a:r>
            <a:endParaRPr lang="it-IT" sz="2400" dirty="0"/>
          </a:p>
        </p:txBody>
      </p:sp>
      <p:sp>
        <p:nvSpPr>
          <p:cNvPr id="3" name="Rectangle 2"/>
          <p:cNvSpPr/>
          <p:nvPr/>
        </p:nvSpPr>
        <p:spPr>
          <a:xfrm>
            <a:off x="641130" y="2452833"/>
            <a:ext cx="4183118" cy="1938992"/>
          </a:xfrm>
          <a:prstGeom prst="rect">
            <a:avLst/>
          </a:prstGeom>
        </p:spPr>
        <p:txBody>
          <a:bodyPr wrap="square">
            <a:spAutoFit/>
          </a:bodyPr>
          <a:lstStyle/>
          <a:p>
            <a:pPr lvl="0"/>
            <a:r>
              <a:rPr lang="en-GB" altLang="en-US" sz="2400" dirty="0"/>
              <a:t>-- how many crops of Maize?</a:t>
            </a:r>
          </a:p>
          <a:p>
            <a:pPr lvl="0"/>
            <a:endParaRPr lang="en-GB" altLang="en-US" sz="2400" dirty="0"/>
          </a:p>
          <a:p>
            <a:pPr lvl="0"/>
            <a:r>
              <a:rPr lang="en-GB" altLang="en-US" sz="2400" dirty="0"/>
              <a:t>select * </a:t>
            </a:r>
          </a:p>
          <a:p>
            <a:pPr lvl="0"/>
            <a:r>
              <a:rPr lang="en-GB" altLang="en-US" sz="2400" dirty="0"/>
              <a:t>from Crops</a:t>
            </a:r>
          </a:p>
          <a:p>
            <a:pPr lvl="0"/>
            <a:r>
              <a:rPr lang="en-GB" altLang="en-US" sz="2400" dirty="0"/>
              <a:t>where </a:t>
            </a:r>
            <a:r>
              <a:rPr lang="en-GB" altLang="en-US" sz="2400" dirty="0" err="1"/>
              <a:t>D_curr_crop</a:t>
            </a:r>
            <a:r>
              <a:rPr lang="en-GB" altLang="en-US" sz="2400" dirty="0"/>
              <a:t> = 'maize';</a:t>
            </a:r>
            <a:endParaRPr lang="en-US" altLang="en-US" sz="2400" dirty="0"/>
          </a:p>
        </p:txBody>
      </p:sp>
    </p:spTree>
    <p:extLst>
      <p:ext uri="{BB962C8B-B14F-4D97-AF65-F5344CB8AC3E}">
        <p14:creationId xmlns:p14="http://schemas.microsoft.com/office/powerpoint/2010/main" val="2850476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299993" y="781697"/>
            <a:ext cx="7204392" cy="150810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GB" sz="2400" b="1" dirty="0"/>
              <a:t>Which Farms with more than 12 people in the household grow Maize?</a:t>
            </a:r>
            <a:r>
              <a:rPr lang="en-GB" dirty="0"/>
              <a:t> </a:t>
            </a:r>
          </a:p>
          <a:p>
            <a:pPr lvl="0"/>
            <a:endParaRPr kumimoji="0" lang="en-GB" altLang="en-US" sz="2200" b="0" i="0" u="none" strike="noStrike" cap="none" normalizeH="0" baseline="0" dirty="0">
              <a:ln>
                <a:noFill/>
              </a:ln>
              <a:effectLst/>
              <a:latin typeface="+mn-lt"/>
            </a:endParaRPr>
          </a:p>
          <a:p>
            <a:pPr lvl="0"/>
            <a:endParaRPr kumimoji="0" lang="en-US" altLang="en-US" sz="2200" b="0" i="0" u="none" strike="noStrike" cap="none" normalizeH="0" baseline="0" dirty="0">
              <a:ln>
                <a:noFill/>
              </a:ln>
              <a:effectLst/>
              <a:latin typeface="+mn-lt"/>
            </a:endParaRPr>
          </a:p>
        </p:txBody>
      </p:sp>
      <p:sp>
        <p:nvSpPr>
          <p:cNvPr id="17" name="TextBox 16">
            <a:extLst>
              <a:ext uri="{FF2B5EF4-FFF2-40B4-BE49-F238E27FC236}">
                <a16:creationId xmlns:a16="http://schemas.microsoft.com/office/drawing/2014/main" id="{B819E7E8-EDC6-4377-8294-5AD4F563DA70}"/>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18" name="TextBox 17">
            <a:extLst>
              <a:ext uri="{FF2B5EF4-FFF2-40B4-BE49-F238E27FC236}">
                <a16:creationId xmlns:a16="http://schemas.microsoft.com/office/drawing/2014/main" id="{006769AC-0613-4BA2-BF1C-01F9651EF6E8}"/>
              </a:ext>
            </a:extLst>
          </p:cNvPr>
          <p:cNvSpPr txBox="1"/>
          <p:nvPr/>
        </p:nvSpPr>
        <p:spPr>
          <a:xfrm>
            <a:off x="4622151" y="2875791"/>
            <a:ext cx="1707476" cy="1569660"/>
          </a:xfrm>
          <a:prstGeom prst="rect">
            <a:avLst/>
          </a:prstGeom>
          <a:noFill/>
        </p:spPr>
        <p:txBody>
          <a:bodyPr wrap="square" rtlCol="0">
            <a:spAutoFit/>
          </a:bodyPr>
          <a:lstStyle/>
          <a:p>
            <a:pPr algn="ctr"/>
            <a:r>
              <a:rPr lang="it-IT" sz="2400" dirty="0"/>
              <a:t>How do we bring the two together</a:t>
            </a:r>
          </a:p>
        </p:txBody>
      </p:sp>
      <p:sp>
        <p:nvSpPr>
          <p:cNvPr id="20" name="Rectangle 19">
            <a:extLst>
              <a:ext uri="{FF2B5EF4-FFF2-40B4-BE49-F238E27FC236}">
                <a16:creationId xmlns:a16="http://schemas.microsoft.com/office/drawing/2014/main" id="{4C5AED64-2284-44D7-8BFD-9994409C3A13}"/>
              </a:ext>
            </a:extLst>
          </p:cNvPr>
          <p:cNvSpPr/>
          <p:nvPr/>
        </p:nvSpPr>
        <p:spPr>
          <a:xfrm>
            <a:off x="454067" y="4169655"/>
            <a:ext cx="3655478" cy="2308324"/>
          </a:xfrm>
          <a:prstGeom prst="rect">
            <a:avLst/>
          </a:prstGeom>
        </p:spPr>
        <p:txBody>
          <a:bodyPr wrap="square">
            <a:spAutoFit/>
          </a:bodyPr>
          <a:lstStyle/>
          <a:p>
            <a:r>
              <a:rPr lang="en-GB" sz="2400" dirty="0"/>
              <a:t>-- </a:t>
            </a:r>
            <a:r>
              <a:rPr lang="en-GB" sz="2400" i="1" dirty="0"/>
              <a:t>Which farms have more than 12 in the </a:t>
            </a:r>
            <a:r>
              <a:rPr lang="en-GB" sz="2400" i="1" dirty="0" err="1"/>
              <a:t>Houshold</a:t>
            </a:r>
            <a:endParaRPr lang="en-GB" sz="2400" i="1" dirty="0"/>
          </a:p>
          <a:p>
            <a:endParaRPr lang="en-GB" sz="2400" i="1" dirty="0"/>
          </a:p>
          <a:p>
            <a:r>
              <a:rPr lang="en-GB" sz="2400" dirty="0"/>
              <a:t>select Id, </a:t>
            </a:r>
            <a:r>
              <a:rPr lang="en-GB" sz="2400" dirty="0" err="1"/>
              <a:t>B_no_membrs</a:t>
            </a:r>
            <a:r>
              <a:rPr lang="en-GB" sz="2400" dirty="0"/>
              <a:t> </a:t>
            </a:r>
          </a:p>
          <a:p>
            <a:r>
              <a:rPr lang="en-GB" sz="2400" dirty="0"/>
              <a:t>from Farms</a:t>
            </a:r>
          </a:p>
          <a:p>
            <a:r>
              <a:rPr lang="en-GB" sz="2400" dirty="0"/>
              <a:t>where </a:t>
            </a:r>
            <a:r>
              <a:rPr lang="en-GB" sz="2400" dirty="0" err="1"/>
              <a:t>B_no_membrs</a:t>
            </a:r>
            <a:r>
              <a:rPr lang="en-GB" sz="2400" dirty="0"/>
              <a:t> &gt; 12;</a:t>
            </a:r>
            <a:endParaRPr lang="it-IT" sz="2400" dirty="0"/>
          </a:p>
        </p:txBody>
      </p:sp>
      <p:sp>
        <p:nvSpPr>
          <p:cNvPr id="3" name="Rectangle 2"/>
          <p:cNvSpPr/>
          <p:nvPr/>
        </p:nvSpPr>
        <p:spPr>
          <a:xfrm>
            <a:off x="588578" y="1906295"/>
            <a:ext cx="4183118" cy="1938992"/>
          </a:xfrm>
          <a:prstGeom prst="rect">
            <a:avLst/>
          </a:prstGeom>
        </p:spPr>
        <p:txBody>
          <a:bodyPr wrap="square">
            <a:spAutoFit/>
          </a:bodyPr>
          <a:lstStyle/>
          <a:p>
            <a:pPr lvl="0"/>
            <a:r>
              <a:rPr lang="en-GB" altLang="en-US" sz="2400" dirty="0"/>
              <a:t>-- how many crops of Maize?</a:t>
            </a:r>
          </a:p>
          <a:p>
            <a:pPr lvl="0"/>
            <a:endParaRPr lang="en-GB" altLang="en-US" sz="2400" dirty="0"/>
          </a:p>
          <a:p>
            <a:pPr lvl="0"/>
            <a:r>
              <a:rPr lang="en-GB" altLang="en-US" sz="2400" dirty="0"/>
              <a:t>select * </a:t>
            </a:r>
          </a:p>
          <a:p>
            <a:pPr lvl="0"/>
            <a:r>
              <a:rPr lang="en-GB" altLang="en-US" sz="2400" dirty="0"/>
              <a:t>from Crops</a:t>
            </a:r>
          </a:p>
          <a:p>
            <a:pPr lvl="0"/>
            <a:r>
              <a:rPr lang="en-GB" altLang="en-US" sz="2400" dirty="0"/>
              <a:t>where </a:t>
            </a:r>
            <a:r>
              <a:rPr lang="en-GB" altLang="en-US" sz="2400" dirty="0" err="1"/>
              <a:t>D_curr_crop</a:t>
            </a:r>
            <a:r>
              <a:rPr lang="en-GB" altLang="en-US" sz="2400" dirty="0"/>
              <a:t> = 'maize';</a:t>
            </a:r>
            <a:endParaRPr lang="en-US" altLang="en-US" sz="2400" dirty="0"/>
          </a:p>
        </p:txBody>
      </p:sp>
      <p:sp>
        <p:nvSpPr>
          <p:cNvPr id="7" name="Right Arrow 6"/>
          <p:cNvSpPr/>
          <p:nvPr/>
        </p:nvSpPr>
        <p:spPr>
          <a:xfrm>
            <a:off x="6301663" y="3569045"/>
            <a:ext cx="596507" cy="484632"/>
          </a:xfrm>
          <a:prstGeom prst="rightArrow">
            <a:avLst/>
          </a:prstGeom>
          <a:solidFill>
            <a:srgbClr val="B06BFB">
              <a:alpha val="69804"/>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7213481" y="2657199"/>
            <a:ext cx="4505554" cy="2677656"/>
          </a:xfrm>
          <a:prstGeom prst="rect">
            <a:avLst/>
          </a:prstGeom>
        </p:spPr>
        <p:txBody>
          <a:bodyPr wrap="square">
            <a:spAutoFit/>
          </a:bodyPr>
          <a:lstStyle/>
          <a:p>
            <a:r>
              <a:rPr lang="en-GB" sz="2400" dirty="0"/>
              <a:t>SELECT </a:t>
            </a:r>
            <a:r>
              <a:rPr lang="en-GB" sz="2400" dirty="0" err="1"/>
              <a:t>a.Id</a:t>
            </a:r>
            <a:r>
              <a:rPr lang="en-GB" sz="2400" dirty="0"/>
              <a:t>, </a:t>
            </a:r>
            <a:r>
              <a:rPr lang="en-GB" sz="2400" dirty="0" err="1"/>
              <a:t>a.B_no_membrs</a:t>
            </a:r>
            <a:r>
              <a:rPr lang="en-GB" sz="2400" dirty="0"/>
              <a:t>,</a:t>
            </a:r>
          </a:p>
          <a:p>
            <a:r>
              <a:rPr lang="en-GB" sz="2400" dirty="0"/>
              <a:t>       </a:t>
            </a:r>
            <a:r>
              <a:rPr lang="en-GB" sz="2400" dirty="0" err="1"/>
              <a:t>b.Id</a:t>
            </a:r>
            <a:r>
              <a:rPr lang="en-GB" sz="2400" dirty="0"/>
              <a:t>, </a:t>
            </a:r>
            <a:r>
              <a:rPr lang="en-GB" sz="2400" dirty="0" err="1"/>
              <a:t>b.D_curr_crop</a:t>
            </a:r>
            <a:endParaRPr lang="en-GB" sz="2400" dirty="0"/>
          </a:p>
          <a:p>
            <a:r>
              <a:rPr lang="en-GB" sz="2400" dirty="0"/>
              <a:t>FROM Farms AS a</a:t>
            </a:r>
          </a:p>
          <a:p>
            <a:r>
              <a:rPr lang="en-GB" sz="2400" dirty="0"/>
              <a:t>JOIN Crops AS b</a:t>
            </a:r>
          </a:p>
          <a:p>
            <a:r>
              <a:rPr lang="en-GB" sz="2400" dirty="0"/>
              <a:t>ON </a:t>
            </a:r>
            <a:r>
              <a:rPr lang="en-GB" sz="2400" dirty="0" err="1"/>
              <a:t>a.Id</a:t>
            </a:r>
            <a:r>
              <a:rPr lang="en-GB" sz="2400" dirty="0"/>
              <a:t> = </a:t>
            </a:r>
            <a:r>
              <a:rPr lang="en-GB" sz="2400" dirty="0" err="1"/>
              <a:t>b.Id</a:t>
            </a:r>
            <a:r>
              <a:rPr lang="en-GB" sz="2400" dirty="0"/>
              <a:t> AND </a:t>
            </a:r>
            <a:r>
              <a:rPr lang="en-GB" sz="2400" dirty="0" err="1"/>
              <a:t>a.B_no_membrs</a:t>
            </a:r>
            <a:r>
              <a:rPr lang="en-GB" sz="2400" dirty="0"/>
              <a:t> &gt; 12 AND </a:t>
            </a:r>
            <a:r>
              <a:rPr lang="en-GB" sz="2400" dirty="0" err="1"/>
              <a:t>b.D_curr_crop</a:t>
            </a:r>
            <a:r>
              <a:rPr lang="en-GB" sz="2400" dirty="0"/>
              <a:t> = 'maize';</a:t>
            </a:r>
          </a:p>
        </p:txBody>
      </p:sp>
    </p:spTree>
    <p:extLst>
      <p:ext uri="{BB962C8B-B14F-4D97-AF65-F5344CB8AC3E}">
        <p14:creationId xmlns:p14="http://schemas.microsoft.com/office/powerpoint/2010/main" val="12942323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54" y="703407"/>
            <a:ext cx="5770777" cy="4351338"/>
          </a:xfrm>
        </p:spPr>
        <p:txBody>
          <a:bodyPr/>
          <a:lstStyle/>
          <a:p>
            <a:pPr marL="0" indent="0">
              <a:buNone/>
            </a:pPr>
            <a:r>
              <a:rPr lang="en-GB" b="1" dirty="0"/>
              <a:t>NB Order of execution</a:t>
            </a:r>
          </a:p>
          <a:p>
            <a:pPr marL="0" indent="0">
              <a:buNone/>
            </a:pPr>
            <a:r>
              <a:rPr lang="en-GB" sz="2400" dirty="0"/>
              <a:t>Another note for ordering. We don’t actually have to display all the columns of the join.</a:t>
            </a:r>
          </a:p>
        </p:txBody>
      </p:sp>
      <p:sp>
        <p:nvSpPr>
          <p:cNvPr id="8" name="Right Arrow 7"/>
          <p:cNvSpPr/>
          <p:nvPr/>
        </p:nvSpPr>
        <p:spPr>
          <a:xfrm rot="5400000">
            <a:off x="9136678" y="3566002"/>
            <a:ext cx="457201" cy="484632"/>
          </a:xfrm>
          <a:prstGeom prst="rightArrow">
            <a:avLst/>
          </a:prstGeom>
          <a:solidFill>
            <a:srgbClr val="B06BFB">
              <a:alpha val="69804"/>
            </a:srgbClr>
          </a:solidFill>
          <a:ln>
            <a:solidFill>
              <a:srgbClr val="B06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45988" y="2778189"/>
            <a:ext cx="5119136" cy="3046988"/>
          </a:xfrm>
          <a:prstGeom prst="rect">
            <a:avLst/>
          </a:prstGeom>
          <a:solidFill>
            <a:schemeClr val="accent2">
              <a:lumMod val="40000"/>
              <a:lumOff val="60000"/>
            </a:schemeClr>
          </a:solidFill>
        </p:spPr>
        <p:txBody>
          <a:bodyPr wrap="square">
            <a:spAutoFit/>
          </a:bodyPr>
          <a:lstStyle/>
          <a:p>
            <a:r>
              <a:rPr lang="en-GB" sz="2400" dirty="0"/>
              <a:t>We can do this because sorting occurs earlier in the computational pipeline than field selection.</a:t>
            </a:r>
          </a:p>
          <a:p>
            <a:r>
              <a:rPr lang="en-GB" sz="2400" dirty="0"/>
              <a:t>The computer is basically doing this:</a:t>
            </a:r>
          </a:p>
          <a:p>
            <a:pPr>
              <a:buFont typeface="+mj-lt"/>
              <a:buAutoNum type="arabicPeriod"/>
            </a:pPr>
            <a:r>
              <a:rPr lang="en-GB" sz="2400" dirty="0"/>
              <a:t>Filtering rows according to WHERE</a:t>
            </a:r>
          </a:p>
          <a:p>
            <a:pPr>
              <a:buFont typeface="+mj-lt"/>
              <a:buAutoNum type="arabicPeriod"/>
            </a:pPr>
            <a:r>
              <a:rPr lang="en-GB" sz="2400" dirty="0"/>
              <a:t>Sorting results according to ORDER BY</a:t>
            </a:r>
          </a:p>
          <a:p>
            <a:pPr>
              <a:buFont typeface="+mj-lt"/>
              <a:buAutoNum type="arabicPeriod"/>
            </a:pPr>
            <a:r>
              <a:rPr lang="en-GB" sz="2400" dirty="0"/>
              <a:t>Displaying requested columns or expressions.</a:t>
            </a:r>
            <a:endParaRPr lang="en-GB" sz="2400" b="0" i="0" dirty="0">
              <a:effectLst/>
            </a:endParaRPr>
          </a:p>
        </p:txBody>
      </p:sp>
      <p:sp>
        <p:nvSpPr>
          <p:cNvPr id="10" name="TextBox 9">
            <a:extLst>
              <a:ext uri="{FF2B5EF4-FFF2-40B4-BE49-F238E27FC236}">
                <a16:creationId xmlns:a16="http://schemas.microsoft.com/office/drawing/2014/main" id="{14D83396-D50A-4957-AE8B-3207F85EAD02}"/>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pic>
        <p:nvPicPr>
          <p:cNvPr id="5" name="Picture 4">
            <a:extLst>
              <a:ext uri="{FF2B5EF4-FFF2-40B4-BE49-F238E27FC236}">
                <a16:creationId xmlns:a16="http://schemas.microsoft.com/office/drawing/2014/main" id="{7A97E3CF-4379-4A75-BFFC-3E8D6C439312}"/>
              </a:ext>
            </a:extLst>
          </p:cNvPr>
          <p:cNvPicPr>
            <a:picLocks noChangeAspect="1"/>
          </p:cNvPicPr>
          <p:nvPr/>
        </p:nvPicPr>
        <p:blipFill>
          <a:blip r:embed="rId2"/>
          <a:stretch>
            <a:fillRect/>
          </a:stretch>
        </p:blipFill>
        <p:spPr>
          <a:xfrm>
            <a:off x="7115239" y="4205719"/>
            <a:ext cx="3318555" cy="2652281"/>
          </a:xfrm>
          <a:prstGeom prst="rect">
            <a:avLst/>
          </a:prstGeom>
          <a:ln>
            <a:solidFill>
              <a:srgbClr val="B06BFB"/>
            </a:solidFill>
          </a:ln>
        </p:spPr>
      </p:pic>
      <p:pic>
        <p:nvPicPr>
          <p:cNvPr id="6" name="Picture 5">
            <a:extLst>
              <a:ext uri="{FF2B5EF4-FFF2-40B4-BE49-F238E27FC236}">
                <a16:creationId xmlns:a16="http://schemas.microsoft.com/office/drawing/2014/main" id="{DDB072F0-68A2-4B18-A168-69DB6D82CA44}"/>
              </a:ext>
            </a:extLst>
          </p:cNvPr>
          <p:cNvPicPr>
            <a:picLocks noChangeAspect="1"/>
          </p:cNvPicPr>
          <p:nvPr/>
        </p:nvPicPr>
        <p:blipFill>
          <a:blip r:embed="rId3"/>
          <a:stretch>
            <a:fillRect/>
          </a:stretch>
        </p:blipFill>
        <p:spPr>
          <a:xfrm>
            <a:off x="7128722" y="773387"/>
            <a:ext cx="3761526" cy="2730971"/>
          </a:xfrm>
          <a:prstGeom prst="rect">
            <a:avLst/>
          </a:prstGeom>
          <a:ln>
            <a:solidFill>
              <a:srgbClr val="B06BFB"/>
            </a:solidFill>
          </a:ln>
        </p:spPr>
      </p:pic>
    </p:spTree>
    <p:extLst>
      <p:ext uri="{BB962C8B-B14F-4D97-AF65-F5344CB8AC3E}">
        <p14:creationId xmlns:p14="http://schemas.microsoft.com/office/powerpoint/2010/main" val="3281314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4" y="1077480"/>
            <a:ext cx="11883736" cy="2735982"/>
          </a:xfrm>
        </p:spPr>
        <p:txBody>
          <a:bodyPr>
            <a:normAutofit/>
          </a:bodyPr>
          <a:lstStyle/>
          <a:p>
            <a:pPr marL="0" indent="0">
              <a:buNone/>
            </a:pPr>
            <a:r>
              <a:rPr lang="en-GB" b="1" dirty="0"/>
              <a:t>Challenge 1</a:t>
            </a:r>
          </a:p>
          <a:p>
            <a:pPr lvl="0"/>
            <a:r>
              <a:rPr lang="en-GB" dirty="0"/>
              <a:t>The output includes the</a:t>
            </a:r>
            <a:r>
              <a:rPr lang="en-GB" b="1" dirty="0"/>
              <a:t> Id column </a:t>
            </a:r>
            <a:r>
              <a:rPr lang="en-GB" dirty="0"/>
              <a:t>from both tables, how could you have </a:t>
            </a:r>
            <a:r>
              <a:rPr lang="en-GB" b="1" dirty="0"/>
              <a:t>distinguished between them </a:t>
            </a:r>
            <a:r>
              <a:rPr lang="en-GB" dirty="0"/>
              <a:t>when you wrote the query?</a:t>
            </a:r>
          </a:p>
          <a:p>
            <a:pPr lvl="0"/>
            <a:r>
              <a:rPr lang="en-GB" b="1" dirty="0"/>
              <a:t>Can you explain why there are two rows for Id 111</a:t>
            </a:r>
            <a:r>
              <a:rPr lang="en-GB" dirty="0"/>
              <a:t>? Can you change the query so that these two different rows are being correctly displayed?</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8428" y="3550708"/>
            <a:ext cx="7412615" cy="3108543"/>
          </a:xfrm>
          <a:prstGeom prst="rect">
            <a:avLst/>
          </a:prstGeom>
        </p:spPr>
        <p:txBody>
          <a:bodyPr wrap="square">
            <a:spAutoFit/>
          </a:bodyPr>
          <a:lstStyle/>
          <a:p>
            <a:r>
              <a:rPr lang="en-GB" sz="2800" b="1" dirty="0"/>
              <a:t>Solution</a:t>
            </a:r>
          </a:p>
          <a:p>
            <a:endParaRPr lang="en-GB" sz="2400" dirty="0"/>
          </a:p>
          <a:p>
            <a:r>
              <a:rPr lang="en-GB" sz="2400" dirty="0"/>
              <a:t>select </a:t>
            </a:r>
            <a:r>
              <a:rPr lang="en-GB" sz="2400" dirty="0" err="1"/>
              <a:t>a.Id</a:t>
            </a:r>
            <a:r>
              <a:rPr lang="en-GB" sz="2400" dirty="0"/>
              <a:t> as </a:t>
            </a:r>
            <a:r>
              <a:rPr lang="en-GB" sz="2400" dirty="0" err="1"/>
              <a:t>Farms_Id</a:t>
            </a:r>
            <a:r>
              <a:rPr lang="en-GB" sz="2400" dirty="0"/>
              <a:t>, </a:t>
            </a:r>
            <a:r>
              <a:rPr lang="en-GB" sz="2400" dirty="0" err="1"/>
              <a:t>a.B_no_membrs</a:t>
            </a:r>
            <a:r>
              <a:rPr lang="en-GB" sz="2400" dirty="0"/>
              <a:t>,</a:t>
            </a:r>
          </a:p>
          <a:p>
            <a:r>
              <a:rPr lang="en-GB" sz="2400" dirty="0"/>
              <a:t>       </a:t>
            </a:r>
            <a:r>
              <a:rPr lang="en-GB" sz="2400" dirty="0" err="1"/>
              <a:t>b.Id</a:t>
            </a:r>
            <a:r>
              <a:rPr lang="en-GB" sz="2400" dirty="0"/>
              <a:t> as </a:t>
            </a:r>
            <a:r>
              <a:rPr lang="en-GB" sz="2400" dirty="0" err="1"/>
              <a:t>Crops_Id</a:t>
            </a:r>
            <a:r>
              <a:rPr lang="en-GB" sz="2400" dirty="0"/>
              <a:t>, </a:t>
            </a:r>
            <a:r>
              <a:rPr lang="en-GB" sz="2400" dirty="0" err="1"/>
              <a:t>b.plot_Id</a:t>
            </a:r>
            <a:r>
              <a:rPr lang="en-GB" sz="2400" dirty="0"/>
              <a:t>, </a:t>
            </a:r>
            <a:r>
              <a:rPr lang="en-GB" sz="2400" dirty="0" err="1"/>
              <a:t>b.D_curr_crop</a:t>
            </a:r>
            <a:endParaRPr lang="en-GB" sz="2400" dirty="0"/>
          </a:p>
          <a:p>
            <a:r>
              <a:rPr lang="en-GB" sz="2400" dirty="0"/>
              <a:t>from Farms as a</a:t>
            </a:r>
          </a:p>
          <a:p>
            <a:r>
              <a:rPr lang="en-GB" sz="2400" dirty="0"/>
              <a:t>join Crops as b</a:t>
            </a:r>
          </a:p>
          <a:p>
            <a:r>
              <a:rPr lang="en-GB" sz="2400" dirty="0"/>
              <a:t>on </a:t>
            </a:r>
            <a:r>
              <a:rPr lang="en-GB" sz="2400" dirty="0" err="1"/>
              <a:t>a.Id</a:t>
            </a:r>
            <a:r>
              <a:rPr lang="en-GB" sz="2400" dirty="0"/>
              <a:t> = </a:t>
            </a:r>
            <a:r>
              <a:rPr lang="en-GB" sz="2400" dirty="0" err="1"/>
              <a:t>b.Id</a:t>
            </a:r>
            <a:r>
              <a:rPr lang="en-GB" sz="2400" dirty="0"/>
              <a:t> and </a:t>
            </a:r>
            <a:r>
              <a:rPr lang="en-GB" sz="2400" dirty="0" err="1"/>
              <a:t>a.B_no_membrs</a:t>
            </a:r>
            <a:r>
              <a:rPr lang="en-GB" sz="2400" dirty="0"/>
              <a:t> &gt; 12 and </a:t>
            </a:r>
            <a:r>
              <a:rPr lang="en-GB" sz="2400" dirty="0" err="1"/>
              <a:t>b.D_curr_crop</a:t>
            </a:r>
            <a:r>
              <a:rPr lang="en-GB" sz="2400" dirty="0"/>
              <a:t> = 'maize';</a:t>
            </a:r>
            <a:endParaRPr lang="en-US" sz="2400" dirty="0"/>
          </a:p>
        </p:txBody>
      </p:sp>
      <p:sp>
        <p:nvSpPr>
          <p:cNvPr id="6" name="TextBox 5">
            <a:extLst>
              <a:ext uri="{FF2B5EF4-FFF2-40B4-BE49-F238E27FC236}">
                <a16:creationId xmlns:a16="http://schemas.microsoft.com/office/drawing/2014/main" id="{4D2420E1-8751-42D9-95A8-4E41C669F629}"/>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26271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245" y="1205346"/>
            <a:ext cx="6632400" cy="5217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4236" y="1403649"/>
            <a:ext cx="2346593" cy="1200329"/>
          </a:xfrm>
          <a:prstGeom prst="rect">
            <a:avLst/>
          </a:prstGeom>
          <a:noFill/>
        </p:spPr>
        <p:txBody>
          <a:bodyPr wrap="square" rtlCol="0">
            <a:spAutoFit/>
          </a:bodyPr>
          <a:lstStyle/>
          <a:p>
            <a:pPr algn="ctr"/>
            <a:r>
              <a:rPr lang="en-GB" sz="2400" dirty="0"/>
              <a:t>Standard Join</a:t>
            </a:r>
          </a:p>
          <a:p>
            <a:pPr algn="ctr"/>
            <a:r>
              <a:rPr lang="en-GB" sz="2400" dirty="0"/>
              <a:t>=</a:t>
            </a:r>
          </a:p>
          <a:p>
            <a:pPr algn="ctr"/>
            <a:r>
              <a:rPr lang="en-GB" sz="2400" dirty="0"/>
              <a:t>INNER JOIN</a:t>
            </a:r>
          </a:p>
        </p:txBody>
      </p:sp>
      <p:sp>
        <p:nvSpPr>
          <p:cNvPr id="5" name="TextBox 4">
            <a:extLst>
              <a:ext uri="{FF2B5EF4-FFF2-40B4-BE49-F238E27FC236}">
                <a16:creationId xmlns:a16="http://schemas.microsoft.com/office/drawing/2014/main" id="{D76020DE-1D35-4DBE-AC3E-C8321580D49C}"/>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386305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130" y="698029"/>
            <a:ext cx="11406351" cy="6162237"/>
          </a:xfrm>
        </p:spPr>
        <p:txBody>
          <a:bodyPr>
            <a:normAutofit/>
          </a:bodyPr>
          <a:lstStyle/>
          <a:p>
            <a:pPr marL="0" indent="0">
              <a:buNone/>
            </a:pPr>
            <a:r>
              <a:rPr lang="en-GB" dirty="0"/>
              <a:t>Joins with more than two tables</a:t>
            </a:r>
          </a:p>
          <a:p>
            <a:r>
              <a:rPr lang="en-GB" sz="2400" dirty="0"/>
              <a:t>Joins are not restricted to just two tables but the more you have the more unreadable the SQL query is, you can create views to hide this complexity.</a:t>
            </a:r>
          </a:p>
          <a:p>
            <a:r>
              <a:rPr lang="en-GB" sz="2400" dirty="0"/>
              <a:t>Our original question was: ‘Which Farms with more than 12 people in the household grow Maize?’ Suppose we now wanted to change the question to be: </a:t>
            </a:r>
            <a:r>
              <a:rPr lang="en-GB" sz="2400" b="1" dirty="0"/>
              <a:t>For Farms with more than 12 people in the household how much land is devoted to growing Maize</a:t>
            </a:r>
            <a:r>
              <a:rPr lang="en-GB" sz="2400" dirty="0"/>
              <a:t>? we now also need the</a:t>
            </a:r>
            <a:r>
              <a:rPr lang="en-GB" sz="2400" b="1" dirty="0"/>
              <a:t> size of the plots growing maize</a:t>
            </a:r>
            <a:r>
              <a:rPr lang="en-GB" sz="2400" dirty="0"/>
              <a:t>. This information is only contained in the </a:t>
            </a:r>
            <a:r>
              <a:rPr lang="en-GB" sz="2400" b="1" dirty="0"/>
              <a:t>plots table</a:t>
            </a:r>
            <a:r>
              <a:rPr lang="en-GB" sz="2400" dirty="0"/>
              <a:t>. </a:t>
            </a:r>
          </a:p>
          <a:p>
            <a:r>
              <a:rPr lang="en-GB" sz="2400" dirty="0"/>
              <a:t>However we cannot join the plots and the crops table with just </a:t>
            </a:r>
            <a:r>
              <a:rPr lang="en-GB" sz="2400" b="1" dirty="0"/>
              <a:t>the </a:t>
            </a:r>
            <a:r>
              <a:rPr lang="en-GB" sz="2400" b="1" dirty="0" err="1"/>
              <a:t>plot_id</a:t>
            </a:r>
            <a:r>
              <a:rPr lang="en-GB" sz="2400" b="1" dirty="0"/>
              <a:t> column because the </a:t>
            </a:r>
            <a:r>
              <a:rPr lang="en-GB" sz="2400" b="1" dirty="0" err="1"/>
              <a:t>plot_id</a:t>
            </a:r>
            <a:r>
              <a:rPr lang="en-GB" sz="2400" b="1" dirty="0"/>
              <a:t> column is not unique within the Plots table</a:t>
            </a:r>
            <a:r>
              <a:rPr lang="en-GB" sz="2400" dirty="0"/>
              <a:t>. The </a:t>
            </a:r>
            <a:r>
              <a:rPr lang="en-GB" sz="2400" dirty="0" err="1"/>
              <a:t>plot_id</a:t>
            </a:r>
            <a:r>
              <a:rPr lang="en-GB" sz="2400" dirty="0"/>
              <a:t> is the plot number within a Farm. So every Farm will have a </a:t>
            </a:r>
            <a:r>
              <a:rPr lang="en-GB" sz="2400" dirty="0" err="1"/>
              <a:t>plot_id</a:t>
            </a:r>
            <a:r>
              <a:rPr lang="en-GB" sz="2400" dirty="0"/>
              <a:t> with the value 1. In order to make what we join on unique we need to use both the Id column and the </a:t>
            </a:r>
            <a:r>
              <a:rPr lang="en-GB" sz="2400" dirty="0" err="1"/>
              <a:t>plot_id</a:t>
            </a:r>
            <a:r>
              <a:rPr lang="en-GB" sz="2400" dirty="0"/>
              <a:t> column together. This is allowed and quite commonly done.</a:t>
            </a:r>
          </a:p>
          <a:p>
            <a:r>
              <a:rPr lang="en-GB" sz="2400" dirty="0"/>
              <a:t>Our new query now looks like this:</a:t>
            </a:r>
          </a:p>
          <a:p>
            <a:pPr marL="0" indent="0">
              <a:buNone/>
            </a:pPr>
            <a:endParaRPr lang="en-GB" dirty="0"/>
          </a:p>
        </p:txBody>
      </p:sp>
      <p:sp>
        <p:nvSpPr>
          <p:cNvPr id="4" name="TextBox 3">
            <a:extLst>
              <a:ext uri="{FF2B5EF4-FFF2-40B4-BE49-F238E27FC236}">
                <a16:creationId xmlns:a16="http://schemas.microsoft.com/office/drawing/2014/main" id="{D76020DE-1D35-4DBE-AC3E-C8321580D49C}"/>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2643668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663" y="673333"/>
            <a:ext cx="11849756" cy="2651758"/>
          </a:xfrm>
        </p:spPr>
        <p:txBody>
          <a:bodyPr>
            <a:normAutofit/>
          </a:bodyPr>
          <a:lstStyle/>
          <a:p>
            <a:pPr marL="0" indent="0">
              <a:buNone/>
            </a:pPr>
            <a:r>
              <a:rPr lang="en-GB" b="1" dirty="0"/>
              <a:t>Challenge 2</a:t>
            </a:r>
          </a:p>
          <a:p>
            <a:pPr marL="0" indent="0">
              <a:buNone/>
            </a:pPr>
            <a:r>
              <a:rPr lang="en-US" dirty="0"/>
              <a:t>1. </a:t>
            </a:r>
            <a:r>
              <a:rPr lang="en-GB" dirty="0"/>
              <a:t>Modify the query above so that only the </a:t>
            </a:r>
            <a:r>
              <a:rPr lang="en-GB" b="1" dirty="0"/>
              <a:t>‘Id’, ‘D02_total_plot’</a:t>
            </a:r>
            <a:r>
              <a:rPr lang="en-GB" dirty="0"/>
              <a:t> and the ‘</a:t>
            </a:r>
            <a:r>
              <a:rPr lang="en-GB" b="1" dirty="0" err="1"/>
              <a:t>D_curr_crop</a:t>
            </a:r>
            <a:r>
              <a:rPr lang="en-GB" b="1" dirty="0"/>
              <a:t>’ </a:t>
            </a:r>
            <a:r>
              <a:rPr lang="en-GB" dirty="0"/>
              <a:t>columns are shown and at the same </a:t>
            </a:r>
            <a:r>
              <a:rPr lang="en-GB" b="1" dirty="0"/>
              <a:t>time summarise the data so that there is only one entry for each Farm</a:t>
            </a:r>
            <a:r>
              <a:rPr lang="en-GB" dirty="0"/>
              <a:t>. </a:t>
            </a:r>
            <a:r>
              <a:rPr lang="en-GB" dirty="0" err="1"/>
              <a:t>i.e</a:t>
            </a:r>
            <a:r>
              <a:rPr lang="en-GB" dirty="0"/>
              <a:t> sum the ‘D02_total_plot’ column.</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4773" y="4280452"/>
            <a:ext cx="3130847" cy="2393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8298" y="2472719"/>
            <a:ext cx="8149468" cy="4955203"/>
          </a:xfrm>
          <a:prstGeom prst="rect">
            <a:avLst/>
          </a:prstGeom>
        </p:spPr>
        <p:txBody>
          <a:bodyPr wrap="square">
            <a:spAutoFit/>
          </a:bodyPr>
          <a:lstStyle/>
          <a:p>
            <a:r>
              <a:rPr lang="en-GB" sz="2800" b="1" dirty="0"/>
              <a:t>Solution</a:t>
            </a:r>
          </a:p>
          <a:p>
            <a:endParaRPr lang="en-GB" sz="2400" dirty="0"/>
          </a:p>
          <a:p>
            <a:r>
              <a:rPr lang="en-US" sz="2400" dirty="0"/>
              <a:t>SELECT </a:t>
            </a:r>
            <a:r>
              <a:rPr lang="en-US" sz="2400" dirty="0" err="1"/>
              <a:t>a.Id</a:t>
            </a:r>
            <a:r>
              <a:rPr lang="en-US" sz="2400" dirty="0"/>
              <a:t> as </a:t>
            </a:r>
            <a:r>
              <a:rPr lang="en-US" sz="2400" dirty="0" err="1"/>
              <a:t>Farms_Id</a:t>
            </a:r>
            <a:r>
              <a:rPr lang="en-US" sz="2400" dirty="0"/>
              <a:t>, </a:t>
            </a:r>
          </a:p>
          <a:p>
            <a:r>
              <a:rPr lang="en-US" sz="2400" dirty="0"/>
              <a:t>       SUM(b.D02_total_plot) AS </a:t>
            </a:r>
            <a:r>
              <a:rPr lang="en-US" sz="2400" dirty="0" err="1"/>
              <a:t>total_planted</a:t>
            </a:r>
            <a:r>
              <a:rPr lang="en-US" sz="2400" dirty="0"/>
              <a:t>,</a:t>
            </a:r>
          </a:p>
          <a:p>
            <a:r>
              <a:rPr lang="en-US" sz="2400" dirty="0"/>
              <a:t>       </a:t>
            </a:r>
            <a:r>
              <a:rPr lang="en-US" sz="2400" dirty="0" err="1"/>
              <a:t>c.D_curr_crop</a:t>
            </a:r>
            <a:endParaRPr lang="en-US" sz="2400" dirty="0"/>
          </a:p>
          <a:p>
            <a:r>
              <a:rPr lang="en-US" sz="2400" dirty="0"/>
              <a:t>FROM Farms AS a</a:t>
            </a:r>
          </a:p>
          <a:p>
            <a:r>
              <a:rPr lang="en-US" sz="2400" dirty="0"/>
              <a:t>JOIN Plots AS b</a:t>
            </a:r>
          </a:p>
          <a:p>
            <a:r>
              <a:rPr lang="en-US" sz="2400" dirty="0"/>
              <a:t>JOIN Crops AS c</a:t>
            </a:r>
          </a:p>
          <a:p>
            <a:r>
              <a:rPr lang="en-US" sz="2400" dirty="0"/>
              <a:t>ON </a:t>
            </a:r>
            <a:r>
              <a:rPr lang="en-US" sz="2400" dirty="0" err="1"/>
              <a:t>a.Id</a:t>
            </a:r>
            <a:r>
              <a:rPr lang="en-US" sz="2400" dirty="0"/>
              <a:t> = </a:t>
            </a:r>
            <a:r>
              <a:rPr lang="en-US" sz="2400" dirty="0" err="1"/>
              <a:t>b.Id</a:t>
            </a:r>
            <a:r>
              <a:rPr lang="en-US" sz="2400" dirty="0"/>
              <a:t> AND ( </a:t>
            </a:r>
            <a:r>
              <a:rPr lang="en-US" sz="2400" dirty="0" err="1"/>
              <a:t>b.Id</a:t>
            </a:r>
            <a:r>
              <a:rPr lang="en-US" sz="2400" dirty="0"/>
              <a:t> = </a:t>
            </a:r>
            <a:r>
              <a:rPr lang="en-US" sz="2400" dirty="0" err="1"/>
              <a:t>c.Id</a:t>
            </a:r>
            <a:r>
              <a:rPr lang="en-US" sz="2400" dirty="0"/>
              <a:t> and </a:t>
            </a:r>
            <a:r>
              <a:rPr lang="en-US" sz="2400" dirty="0" err="1"/>
              <a:t>b.plot_id</a:t>
            </a:r>
            <a:r>
              <a:rPr lang="en-US" sz="2400" dirty="0"/>
              <a:t> = </a:t>
            </a:r>
            <a:r>
              <a:rPr lang="en-US" sz="2400" dirty="0" err="1"/>
              <a:t>c.plot_id</a:t>
            </a:r>
            <a:r>
              <a:rPr lang="en-US" sz="2400" dirty="0"/>
              <a:t>) AND </a:t>
            </a:r>
            <a:r>
              <a:rPr lang="en-US" sz="2400" dirty="0" err="1"/>
              <a:t>a.B_no_membrs</a:t>
            </a:r>
            <a:r>
              <a:rPr lang="en-US" sz="2400" dirty="0"/>
              <a:t> &gt; 12 AND </a:t>
            </a:r>
            <a:r>
              <a:rPr lang="en-US" sz="2400" dirty="0" err="1"/>
              <a:t>c.D_curr_crop</a:t>
            </a:r>
            <a:r>
              <a:rPr lang="en-US" sz="2400" dirty="0"/>
              <a:t> = 'maize'</a:t>
            </a:r>
          </a:p>
          <a:p>
            <a:r>
              <a:rPr lang="en-US" sz="2400" dirty="0"/>
              <a:t>GROUP BY </a:t>
            </a:r>
            <a:r>
              <a:rPr lang="en-US" sz="2400" dirty="0" err="1"/>
              <a:t>a.Id</a:t>
            </a:r>
            <a:r>
              <a:rPr lang="en-US" sz="2400" dirty="0"/>
              <a:t>, </a:t>
            </a:r>
            <a:r>
              <a:rPr lang="en-US" sz="2400" dirty="0" err="1"/>
              <a:t>c.D_curr_crop</a:t>
            </a:r>
            <a:r>
              <a:rPr lang="en-US" sz="2400" dirty="0"/>
              <a:t>;</a:t>
            </a:r>
          </a:p>
          <a:p>
            <a:endParaRPr lang="en-GB" sz="2400" dirty="0"/>
          </a:p>
          <a:p>
            <a:endParaRPr lang="en-GB" sz="2400" dirty="0"/>
          </a:p>
        </p:txBody>
      </p:sp>
      <p:sp>
        <p:nvSpPr>
          <p:cNvPr id="10" name="TextBox 9">
            <a:extLst>
              <a:ext uri="{FF2B5EF4-FFF2-40B4-BE49-F238E27FC236}">
                <a16:creationId xmlns:a16="http://schemas.microsoft.com/office/drawing/2014/main" id="{0E1AFAFC-7EC7-4F8A-9B1D-1DDE85758714}"/>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2534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23800D-1373-4073-B450-9C67DC320E38}"/>
              </a:ext>
            </a:extLst>
          </p:cNvPr>
          <p:cNvSpPr/>
          <p:nvPr/>
        </p:nvSpPr>
        <p:spPr>
          <a:xfrm>
            <a:off x="424069" y="1582341"/>
            <a:ext cx="8945218" cy="4093428"/>
          </a:xfrm>
          <a:prstGeom prst="rect">
            <a:avLst/>
          </a:prstGeom>
        </p:spPr>
        <p:txBody>
          <a:bodyPr wrap="square">
            <a:spAutoFit/>
          </a:bodyPr>
          <a:lstStyle/>
          <a:p>
            <a:r>
              <a:rPr lang="it-IT" sz="3600" b="1" dirty="0"/>
              <a:t>Key Points</a:t>
            </a:r>
          </a:p>
          <a:p>
            <a:endParaRPr lang="it-IT" sz="2800" dirty="0"/>
          </a:p>
          <a:p>
            <a:pPr marL="285750" indent="-285750">
              <a:buFont typeface="Arial" panose="020B0604020202020204" pitchFamily="34" charset="0"/>
              <a:buChar char="•"/>
            </a:pPr>
            <a:r>
              <a:rPr lang="it-IT" sz="2800" dirty="0"/>
              <a:t>Joins are used to combine data from two or more tables. </a:t>
            </a:r>
          </a:p>
          <a:p>
            <a:pPr marL="285750" indent="-285750">
              <a:buFont typeface="Arial" panose="020B0604020202020204" pitchFamily="34" charset="0"/>
              <a:buChar char="•"/>
            </a:pPr>
            <a:r>
              <a:rPr lang="it-IT" sz="2800" dirty="0"/>
              <a:t>Tables to be joined must have a column in each which represent the same thing </a:t>
            </a:r>
          </a:p>
          <a:p>
            <a:pPr marL="285750" indent="-285750">
              <a:buFont typeface="Arial" panose="020B0604020202020204" pitchFamily="34" charset="0"/>
              <a:buChar char="•"/>
            </a:pPr>
            <a:r>
              <a:rPr lang="it-IT" sz="2800" dirty="0"/>
              <a:t>There are several different types of joins </a:t>
            </a:r>
          </a:p>
          <a:p>
            <a:pPr marL="285750" indent="-285750">
              <a:buFont typeface="Arial" panose="020B0604020202020204" pitchFamily="34" charset="0"/>
              <a:buChar char="•"/>
            </a:pPr>
            <a:r>
              <a:rPr lang="it-IT" sz="2800" dirty="0"/>
              <a:t>The Inner join is the most commonly use </a:t>
            </a:r>
          </a:p>
          <a:p>
            <a:pPr marL="285750" indent="-285750">
              <a:buFont typeface="Arial" panose="020B0604020202020204" pitchFamily="34" charset="0"/>
              <a:buChar char="•"/>
            </a:pPr>
            <a:r>
              <a:rPr lang="it-IT" sz="2800" dirty="0"/>
              <a:t>You may have to use the other join types to discover missing data or gaps in your data</a:t>
            </a:r>
          </a:p>
        </p:txBody>
      </p:sp>
      <p:sp>
        <p:nvSpPr>
          <p:cNvPr id="5" name="TextBox 4">
            <a:extLst>
              <a:ext uri="{FF2B5EF4-FFF2-40B4-BE49-F238E27FC236}">
                <a16:creationId xmlns:a16="http://schemas.microsoft.com/office/drawing/2014/main" id="{2C309016-39D2-4C38-B499-FC0D796C38FF}"/>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Tree>
    <p:extLst>
      <p:ext uri="{BB962C8B-B14F-4D97-AF65-F5344CB8AC3E}">
        <p14:creationId xmlns:p14="http://schemas.microsoft.com/office/powerpoint/2010/main" val="207937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380015" y="1154953"/>
          <a:ext cx="5499833" cy="5608303"/>
        </p:xfrm>
        <a:graphic>
          <a:graphicData uri="http://schemas.openxmlformats.org/drawingml/2006/table">
            <a:tbl>
              <a:tblPr/>
              <a:tblGrid>
                <a:gridCol w="2412000">
                  <a:extLst>
                    <a:ext uri="{9D8B030D-6E8A-4147-A177-3AD203B41FA5}">
                      <a16:colId xmlns:a16="http://schemas.microsoft.com/office/drawing/2014/main" val="20000"/>
                    </a:ext>
                  </a:extLst>
                </a:gridCol>
                <a:gridCol w="3087833">
                  <a:extLst>
                    <a:ext uri="{9D8B030D-6E8A-4147-A177-3AD203B41FA5}">
                      <a16:colId xmlns:a16="http://schemas.microsoft.com/office/drawing/2014/main" val="20001"/>
                    </a:ext>
                  </a:extLst>
                </a:gridCol>
              </a:tblGrid>
              <a:tr h="542217">
                <a:tc>
                  <a:txBody>
                    <a:bodyPr/>
                    <a:lstStyle/>
                    <a:p>
                      <a:pPr algn="ctr" fontAlgn="t"/>
                      <a:endParaRPr lang="en-GB" sz="1600" b="1" dirty="0">
                        <a:effectLst/>
                      </a:endParaRPr>
                    </a:p>
                    <a:p>
                      <a:pPr algn="ctr" fontAlgn="t"/>
                      <a:r>
                        <a:rPr lang="en-GB" sz="1600" b="1" dirty="0">
                          <a:effectLst/>
                        </a:rPr>
                        <a:t>FLOAT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42217">
                <a:tc>
                  <a:txBody>
                    <a:bodyPr/>
                    <a:lstStyle/>
                    <a:p>
                      <a:pPr algn="ctr" fontAlgn="t"/>
                      <a:r>
                        <a:rPr lang="en-GB" sz="1600" b="1" dirty="0">
                          <a:effectLst/>
                        </a:rPr>
                        <a:t>DOUBLE PRECISION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42217">
                <a:tc>
                  <a:txBody>
                    <a:bodyPr/>
                    <a:lstStyle/>
                    <a:p>
                      <a:pPr algn="ctr" fontAlgn="t"/>
                      <a:r>
                        <a:rPr lang="en-GB" sz="1600" b="1">
                          <a:effectLst/>
                        </a:rPr>
                        <a:t>DATE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year, month, and day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42217">
                <a:tc>
                  <a:txBody>
                    <a:bodyPr/>
                    <a:lstStyle/>
                    <a:p>
                      <a:pPr algn="ctr" fontAlgn="t"/>
                      <a:r>
                        <a:rPr lang="en-GB" sz="1600" b="1">
                          <a:effectLst/>
                        </a:rPr>
                        <a:t>TIME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Stores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890786">
                <a:tc>
                  <a:txBody>
                    <a:bodyPr/>
                    <a:lstStyle/>
                    <a:p>
                      <a:pPr algn="ctr" fontAlgn="t"/>
                      <a:r>
                        <a:rPr lang="en-GB" sz="1600" b="1">
                          <a:effectLst/>
                        </a:rPr>
                        <a:t>TIMESTAMP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year, month, day,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90786">
                <a:tc>
                  <a:txBody>
                    <a:bodyPr/>
                    <a:lstStyle/>
                    <a:p>
                      <a:pPr algn="ctr" fontAlgn="t"/>
                      <a:r>
                        <a:rPr lang="en-GB" sz="1600" b="1" dirty="0">
                          <a:effectLst/>
                        </a:rPr>
                        <a:t>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Composed of a number of integer fields, representing a period of time, depending on the type of 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42217">
                <a:tc>
                  <a:txBody>
                    <a:bodyPr/>
                    <a:lstStyle/>
                    <a:p>
                      <a:pPr algn="ctr" fontAlgn="t"/>
                      <a:r>
                        <a:rPr lang="en-GB" sz="1600" b="1">
                          <a:effectLst/>
                        </a:rPr>
                        <a:t>ARRAY</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A set-length and 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45041">
                <a:tc>
                  <a:txBody>
                    <a:bodyPr/>
                    <a:lstStyle/>
                    <a:p>
                      <a:pPr algn="ctr" fontAlgn="t"/>
                      <a:r>
                        <a:rPr lang="en-GB" sz="1600" b="1">
                          <a:effectLst/>
                        </a:rPr>
                        <a:t>MULTISET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A variable-length and unordered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542217">
                <a:tc>
                  <a:txBody>
                    <a:bodyPr/>
                    <a:lstStyle/>
                    <a:p>
                      <a:pPr algn="ctr" fontAlgn="t"/>
                      <a:r>
                        <a:rPr lang="en-GB" sz="1600" b="1" dirty="0">
                          <a:effectLst/>
                        </a:rPr>
                        <a:t>XML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XML data</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13937368"/>
              </p:ext>
            </p:extLst>
          </p:nvPr>
        </p:nvGraphicFramePr>
        <p:xfrm>
          <a:off x="73572" y="838917"/>
          <a:ext cx="5870864" cy="5924339"/>
        </p:xfrm>
        <a:graphic>
          <a:graphicData uri="http://schemas.openxmlformats.org/drawingml/2006/table">
            <a:tbl>
              <a:tblPr/>
              <a:tblGrid>
                <a:gridCol w="2850347">
                  <a:extLst>
                    <a:ext uri="{9D8B030D-6E8A-4147-A177-3AD203B41FA5}">
                      <a16:colId xmlns:a16="http://schemas.microsoft.com/office/drawing/2014/main" val="20000"/>
                    </a:ext>
                  </a:extLst>
                </a:gridCol>
                <a:gridCol w="3020517">
                  <a:extLst>
                    <a:ext uri="{9D8B030D-6E8A-4147-A177-3AD203B41FA5}">
                      <a16:colId xmlns:a16="http://schemas.microsoft.com/office/drawing/2014/main" val="20001"/>
                    </a:ext>
                  </a:extLst>
                </a:gridCol>
              </a:tblGrid>
              <a:tr h="471294">
                <a:tc>
                  <a:txBody>
                    <a:bodyPr/>
                    <a:lstStyle/>
                    <a:p>
                      <a:pPr algn="ctr" fontAlgn="b"/>
                      <a:r>
                        <a:rPr lang="en-GB" sz="2400" b="1" dirty="0">
                          <a:effectLst/>
                        </a:rPr>
                        <a:t>Data type</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71294">
                <a:tc>
                  <a:txBody>
                    <a:bodyPr/>
                    <a:lstStyle/>
                    <a:p>
                      <a:pPr algn="ctr" fontAlgn="t"/>
                      <a:r>
                        <a:rPr lang="en-GB" sz="1600" b="1" dirty="0">
                          <a:effectLst/>
                        </a:rPr>
                        <a:t>CHARACTER(n)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Character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73747">
                <a:tc>
                  <a:txBody>
                    <a:bodyPr/>
                    <a:lstStyle/>
                    <a:p>
                      <a:pPr algn="ctr" fontAlgn="t"/>
                      <a:r>
                        <a:rPr lang="en-GB" sz="1600" b="1">
                          <a:effectLst/>
                        </a:rPr>
                        <a:t>VARCHAR(n) or CHARACTER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Character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25201">
                <a:tc>
                  <a:txBody>
                    <a:bodyPr/>
                    <a:lstStyle/>
                    <a:p>
                      <a:pPr algn="ctr" fontAlgn="t"/>
                      <a:r>
                        <a:rPr lang="en-GB" sz="1600" b="1">
                          <a:effectLst/>
                        </a:rPr>
                        <a:t>BINARY(n)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71294">
                <a:tc>
                  <a:txBody>
                    <a:bodyPr/>
                    <a:lstStyle/>
                    <a:p>
                      <a:pPr algn="ctr" fontAlgn="t"/>
                      <a:r>
                        <a:rPr lang="en-GB" sz="1600" b="1">
                          <a:effectLst/>
                        </a:rPr>
                        <a:t>BOOLEAN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TRUE or FALSE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71294">
                <a:tc>
                  <a:txBody>
                    <a:bodyPr/>
                    <a:lstStyle/>
                    <a:p>
                      <a:pPr algn="ctr" fontAlgn="t"/>
                      <a:r>
                        <a:rPr lang="en-GB" sz="1600" b="1" dirty="0">
                          <a:effectLst/>
                        </a:rPr>
                        <a:t>VARBINARY(n) or BINARY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71294">
                <a:tc>
                  <a:txBody>
                    <a:bodyPr/>
                    <a:lstStyle/>
                    <a:p>
                      <a:pPr algn="ctr" fontAlgn="t"/>
                      <a:r>
                        <a:rPr lang="en-GB" sz="1600" b="1">
                          <a:effectLst/>
                        </a:rPr>
                        <a:t>INTEGER(p)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71294">
                <a:tc>
                  <a:txBody>
                    <a:bodyPr/>
                    <a:lstStyle/>
                    <a:p>
                      <a:pPr algn="ctr" fontAlgn="t"/>
                      <a:r>
                        <a:rPr lang="en-GB" sz="1600" b="1">
                          <a:effectLst/>
                        </a:rPr>
                        <a:t>SMALLINT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71294">
                <a:tc>
                  <a:txBody>
                    <a:bodyPr/>
                    <a:lstStyle/>
                    <a:p>
                      <a:pPr algn="ctr" fontAlgn="t"/>
                      <a:r>
                        <a:rPr lang="en-GB" sz="1600" b="1">
                          <a:effectLst/>
                        </a:rPr>
                        <a:t>INTEGER</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71294">
                <a:tc>
                  <a:txBody>
                    <a:bodyPr/>
                    <a:lstStyle/>
                    <a:p>
                      <a:pPr algn="ctr" fontAlgn="t"/>
                      <a:r>
                        <a:rPr lang="en-GB" sz="1600" b="1" dirty="0">
                          <a:effectLst/>
                        </a:rPr>
                        <a:t>BIGINT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471294">
                <a:tc>
                  <a:txBody>
                    <a:bodyPr/>
                    <a:lstStyle/>
                    <a:p>
                      <a:pPr algn="ctr" fontAlgn="t"/>
                      <a:r>
                        <a:rPr lang="en-GB" sz="1600" b="1" dirty="0">
                          <a:effectLst/>
                        </a:rPr>
                        <a:t>DECIMAL(</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Exact numerical, precision p, scale 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473747">
                <a:tc>
                  <a:txBody>
                    <a:bodyPr/>
                    <a:lstStyle/>
                    <a:p>
                      <a:pPr algn="ctr" fontAlgn="t"/>
                      <a:r>
                        <a:rPr lang="en-GB" sz="1600" b="1" dirty="0">
                          <a:effectLst/>
                        </a:rPr>
                        <a:t>NUMERIC(</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Exact numerical, precision p, scale s. (Same as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2250255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3BB890-7DD2-41DD-9429-1E792265795B}"/>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5" name="Rectangle 4">
            <a:extLst>
              <a:ext uri="{FF2B5EF4-FFF2-40B4-BE49-F238E27FC236}">
                <a16:creationId xmlns:a16="http://schemas.microsoft.com/office/drawing/2014/main" id="{322C5ACB-F022-4A41-BC2A-C785AF444DE3}"/>
              </a:ext>
            </a:extLst>
          </p:cNvPr>
          <p:cNvSpPr/>
          <p:nvPr/>
        </p:nvSpPr>
        <p:spPr>
          <a:xfrm>
            <a:off x="397565" y="1164999"/>
            <a:ext cx="11118574" cy="5139869"/>
          </a:xfrm>
          <a:prstGeom prst="rect">
            <a:avLst/>
          </a:prstGeom>
        </p:spPr>
        <p:txBody>
          <a:bodyPr wrap="square">
            <a:spAutoFit/>
          </a:bodyPr>
          <a:lstStyle/>
          <a:p>
            <a:r>
              <a:rPr lang="it-IT" sz="3200" b="1" dirty="0"/>
              <a:t>Questions </a:t>
            </a:r>
          </a:p>
          <a:p>
            <a:pPr marL="285750" indent="-285750">
              <a:buFont typeface="Arial" panose="020B0604020202020204" pitchFamily="34" charset="0"/>
              <a:buChar char="•"/>
            </a:pPr>
            <a:r>
              <a:rPr lang="it-IT" sz="2400" dirty="0"/>
              <a:t>How do I save my query results for use by other programs or applications? </a:t>
            </a:r>
          </a:p>
          <a:p>
            <a:pPr marL="285750" indent="-285750">
              <a:buFont typeface="Arial" panose="020B0604020202020204" pitchFamily="34" charset="0"/>
              <a:buChar char="•"/>
            </a:pPr>
            <a:r>
              <a:rPr lang="it-IT" sz="2400" dirty="0"/>
              <a:t>What are and how do I use ODBC applications? </a:t>
            </a:r>
          </a:p>
          <a:p>
            <a:pPr marL="285750" indent="-285750">
              <a:buFont typeface="Arial" panose="020B0604020202020204" pitchFamily="34" charset="0"/>
              <a:buChar char="•"/>
            </a:pPr>
            <a:r>
              <a:rPr lang="it-IT" sz="2400" dirty="0"/>
              <a:t>How can I access an SQLite database table from other programming environments?</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endParaRPr lang="it-IT" sz="2400" dirty="0"/>
          </a:p>
          <a:p>
            <a:r>
              <a:rPr lang="it-IT" sz="3200" b="1" dirty="0"/>
              <a:t> Objectives </a:t>
            </a:r>
          </a:p>
          <a:p>
            <a:pPr marL="285750" indent="-285750">
              <a:buFont typeface="Arial" panose="020B0604020202020204" pitchFamily="34" charset="0"/>
              <a:buChar char="•"/>
            </a:pPr>
            <a:r>
              <a:rPr lang="it-IT" sz="2400" dirty="0"/>
              <a:t>Understand what ODBC is and when it can be used</a:t>
            </a:r>
          </a:p>
          <a:p>
            <a:pPr marL="285750" indent="-285750">
              <a:buFont typeface="Arial" panose="020B0604020202020204" pitchFamily="34" charset="0"/>
              <a:buChar char="•"/>
            </a:pPr>
            <a:r>
              <a:rPr lang="it-IT" sz="2400" dirty="0"/>
              <a:t>Construct appropriate connection strings </a:t>
            </a:r>
          </a:p>
          <a:p>
            <a:pPr marL="285750" indent="-285750">
              <a:buFont typeface="Arial" panose="020B0604020202020204" pitchFamily="34" charset="0"/>
              <a:buChar char="•"/>
            </a:pPr>
            <a:r>
              <a:rPr lang="it-IT" sz="2400" dirty="0"/>
              <a:t>Appreciate the advantages of using ODBC to access a remote database </a:t>
            </a:r>
          </a:p>
          <a:p>
            <a:pPr marL="285750" indent="-285750">
              <a:buFont typeface="Arial" panose="020B0604020202020204" pitchFamily="34" charset="0"/>
              <a:buChar char="•"/>
            </a:pPr>
            <a:r>
              <a:rPr lang="it-IT" sz="2400" dirty="0"/>
              <a:t>Use an ODBC connection from Excel to retrieve data from a database </a:t>
            </a:r>
          </a:p>
          <a:p>
            <a:pPr marL="285750" indent="-285750">
              <a:buFont typeface="Arial" panose="020B0604020202020204" pitchFamily="34" charset="0"/>
              <a:buChar char="•"/>
            </a:pPr>
            <a:r>
              <a:rPr lang="it-IT" sz="2400" dirty="0"/>
              <a:t>Use ODBC from Python or other programming environment to retrieve data from a database</a:t>
            </a:r>
          </a:p>
        </p:txBody>
      </p:sp>
    </p:spTree>
    <p:extLst>
      <p:ext uri="{BB962C8B-B14F-4D97-AF65-F5344CB8AC3E}">
        <p14:creationId xmlns:p14="http://schemas.microsoft.com/office/powerpoint/2010/main" val="199390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2" name="Rectangle 1">
            <a:extLst>
              <a:ext uri="{FF2B5EF4-FFF2-40B4-BE49-F238E27FC236}">
                <a16:creationId xmlns:a16="http://schemas.microsoft.com/office/drawing/2014/main" id="{1306B95A-4D12-4B61-A1F6-DC6C4462FC77}"/>
              </a:ext>
            </a:extLst>
          </p:cNvPr>
          <p:cNvSpPr/>
          <p:nvPr/>
        </p:nvSpPr>
        <p:spPr>
          <a:xfrm>
            <a:off x="0" y="792805"/>
            <a:ext cx="11675166" cy="3908762"/>
          </a:xfrm>
          <a:prstGeom prst="rect">
            <a:avLst/>
          </a:prstGeom>
        </p:spPr>
        <p:txBody>
          <a:bodyPr wrap="square">
            <a:spAutoFit/>
          </a:bodyPr>
          <a:lstStyle/>
          <a:p>
            <a:r>
              <a:rPr lang="it-IT" sz="2400" b="1" dirty="0"/>
              <a:t>ODBC and advantages of using it</a:t>
            </a:r>
          </a:p>
          <a:p>
            <a:endParaRPr lang="it-IT" sz="2400" b="1" dirty="0"/>
          </a:p>
          <a:p>
            <a:r>
              <a:rPr lang="it-IT" sz="2000" dirty="0"/>
              <a:t>ODBC </a:t>
            </a:r>
            <a:r>
              <a:rPr lang="it-IT" sz="2000" b="1" dirty="0"/>
              <a:t>- Open Database Conectivity </a:t>
            </a:r>
            <a:r>
              <a:rPr lang="it-IT" sz="2000" dirty="0"/>
              <a:t>(or Connector) is a driver, which allows a database to be connected to an application or program. </a:t>
            </a:r>
            <a:r>
              <a:rPr lang="it-IT" sz="2000" b="1" dirty="0"/>
              <a:t>ODBC drivers are specific to a given database system</a:t>
            </a:r>
            <a:r>
              <a:rPr lang="it-IT" sz="2000" dirty="0"/>
              <a:t>. </a:t>
            </a:r>
          </a:p>
          <a:p>
            <a:r>
              <a:rPr lang="it-IT" sz="2000" dirty="0"/>
              <a:t>The DB Browser application provides a simple GUI (Graphical User Interface), for development and testing new queries and we have seen </a:t>
            </a:r>
            <a:r>
              <a:rPr lang="it-IT" sz="2000" b="1" dirty="0"/>
              <a:t>how to export using .csv. </a:t>
            </a:r>
            <a:r>
              <a:rPr lang="it-IT" sz="2000" dirty="0"/>
              <a:t>Using ODBC misses out the middle man (the file of output). The application or program </a:t>
            </a:r>
            <a:r>
              <a:rPr lang="it-IT" sz="2000" b="1" dirty="0"/>
              <a:t>connects directly to the SQLite database</a:t>
            </a:r>
            <a:r>
              <a:rPr lang="it-IT" sz="2000" dirty="0"/>
              <a:t>, sends it an SQL query, recieves the output from that query and processes the results in an appropriate fashion.</a:t>
            </a:r>
          </a:p>
          <a:p>
            <a:r>
              <a:rPr lang="it-IT" sz="2000" dirty="0"/>
              <a:t>In the case of Excel the tabular results of the query are displayed in a worksheet. For R and Python the results are assigned to a suitable variable from where they can be examined or further processed.</a:t>
            </a:r>
          </a:p>
          <a:p>
            <a:r>
              <a:rPr lang="it-IT" sz="2000" dirty="0"/>
              <a:t>In the following sections we will give examples of using ODBC to connect to Excel and also accessing SQLite from R and Python programs</a:t>
            </a:r>
          </a:p>
        </p:txBody>
      </p:sp>
    </p:spTree>
    <p:extLst>
      <p:ext uri="{BB962C8B-B14F-4D97-AF65-F5344CB8AC3E}">
        <p14:creationId xmlns:p14="http://schemas.microsoft.com/office/powerpoint/2010/main" val="3568068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5" name="Rectangle 4">
            <a:extLst>
              <a:ext uri="{FF2B5EF4-FFF2-40B4-BE49-F238E27FC236}">
                <a16:creationId xmlns:a16="http://schemas.microsoft.com/office/drawing/2014/main" id="{23BF4C5C-6E5F-41B6-9210-5FC36C068789}"/>
              </a:ext>
            </a:extLst>
          </p:cNvPr>
          <p:cNvSpPr/>
          <p:nvPr/>
        </p:nvSpPr>
        <p:spPr>
          <a:xfrm>
            <a:off x="198782" y="912457"/>
            <a:ext cx="11860696" cy="3662541"/>
          </a:xfrm>
          <a:prstGeom prst="rect">
            <a:avLst/>
          </a:prstGeom>
        </p:spPr>
        <p:txBody>
          <a:bodyPr wrap="square">
            <a:spAutoFit/>
          </a:bodyPr>
          <a:lstStyle/>
          <a:p>
            <a:r>
              <a:rPr lang="it-IT" sz="3200" b="1" dirty="0"/>
              <a:t>Connection strings</a:t>
            </a:r>
          </a:p>
          <a:p>
            <a:endParaRPr lang="it-IT" sz="3200" b="1" dirty="0"/>
          </a:p>
          <a:p>
            <a:r>
              <a:rPr lang="it-IT" sz="2400" dirty="0"/>
              <a:t>A connection string is a </a:t>
            </a:r>
            <a:r>
              <a:rPr lang="it-IT" sz="2400" b="1" dirty="0"/>
              <a:t>list of parameters </a:t>
            </a:r>
            <a:r>
              <a:rPr lang="it-IT" sz="2400" dirty="0"/>
              <a:t>and their values which </a:t>
            </a:r>
            <a:r>
              <a:rPr lang="it-IT" sz="2400" b="1" dirty="0"/>
              <a:t>explain to the ODBC </a:t>
            </a:r>
            <a:r>
              <a:rPr lang="it-IT" sz="2400" dirty="0"/>
              <a:t>driver </a:t>
            </a:r>
            <a:r>
              <a:rPr lang="it-IT" sz="2400" b="1" dirty="0"/>
              <a:t>what database you wish to connect to </a:t>
            </a:r>
            <a:r>
              <a:rPr lang="it-IT" sz="2400" dirty="0"/>
              <a:t>and </a:t>
            </a:r>
            <a:r>
              <a:rPr lang="it-IT" sz="2400" b="1" dirty="0"/>
              <a:t>how you wish to use it (instruction)</a:t>
            </a:r>
            <a:r>
              <a:rPr lang="it-IT" sz="2400" dirty="0"/>
              <a:t>. For some database systems this might involve providing user credentials as well as specifying which particular database you want to access. For our use of SQLite, the connection string is essentially </a:t>
            </a:r>
            <a:r>
              <a:rPr lang="it-IT" sz="2400" b="1" dirty="0"/>
              <a:t>the full pathname and filename of the SQLite database file.</a:t>
            </a:r>
          </a:p>
          <a:p>
            <a:r>
              <a:rPr lang="it-IT" sz="2400" dirty="0"/>
              <a:t>How and where the connection string information is provided depends on the ODBC driver and the application or program being used.</a:t>
            </a:r>
          </a:p>
        </p:txBody>
      </p:sp>
    </p:spTree>
    <p:extLst>
      <p:ext uri="{BB962C8B-B14F-4D97-AF65-F5344CB8AC3E}">
        <p14:creationId xmlns:p14="http://schemas.microsoft.com/office/powerpoint/2010/main" val="590387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2" name="Rectangle 1">
            <a:extLst>
              <a:ext uri="{FF2B5EF4-FFF2-40B4-BE49-F238E27FC236}">
                <a16:creationId xmlns:a16="http://schemas.microsoft.com/office/drawing/2014/main" id="{D90C539F-2CE4-4588-B9F8-8F78AFA05251}"/>
              </a:ext>
            </a:extLst>
          </p:cNvPr>
          <p:cNvSpPr/>
          <p:nvPr/>
        </p:nvSpPr>
        <p:spPr>
          <a:xfrm>
            <a:off x="165872" y="978212"/>
            <a:ext cx="4223785" cy="1200329"/>
          </a:xfrm>
          <a:prstGeom prst="rect">
            <a:avLst/>
          </a:prstGeom>
          <a:ln>
            <a:solidFill>
              <a:srgbClr val="FD69AC"/>
            </a:solidFill>
          </a:ln>
        </p:spPr>
        <p:txBody>
          <a:bodyPr wrap="none">
            <a:spAutoFit/>
          </a:bodyPr>
          <a:lstStyle/>
          <a:p>
            <a:r>
              <a:rPr lang="it-IT" sz="2400" b="1" dirty="0"/>
              <a:t>Connecting to Excel using ODBC</a:t>
            </a:r>
          </a:p>
          <a:p>
            <a:endParaRPr lang="it-IT" sz="2400" b="1" dirty="0"/>
          </a:p>
          <a:p>
            <a:r>
              <a:rPr lang="it-IT" sz="2400" dirty="0"/>
              <a:t>Dedicated wizard</a:t>
            </a:r>
          </a:p>
        </p:txBody>
      </p:sp>
      <p:sp>
        <p:nvSpPr>
          <p:cNvPr id="3" name="TextBox 2">
            <a:extLst>
              <a:ext uri="{FF2B5EF4-FFF2-40B4-BE49-F238E27FC236}">
                <a16:creationId xmlns:a16="http://schemas.microsoft.com/office/drawing/2014/main" id="{D6CA4510-1A12-4FC9-A220-A85DEF83812A}"/>
              </a:ext>
            </a:extLst>
          </p:cNvPr>
          <p:cNvSpPr txBox="1"/>
          <p:nvPr/>
        </p:nvSpPr>
        <p:spPr>
          <a:xfrm>
            <a:off x="165872" y="3039141"/>
            <a:ext cx="5353878" cy="3416320"/>
          </a:xfrm>
          <a:prstGeom prst="rect">
            <a:avLst/>
          </a:prstGeom>
          <a:noFill/>
          <a:ln>
            <a:solidFill>
              <a:srgbClr val="FD69AC"/>
            </a:solidFill>
          </a:ln>
        </p:spPr>
        <p:txBody>
          <a:bodyPr wrap="square" rtlCol="0">
            <a:spAutoFit/>
          </a:bodyPr>
          <a:lstStyle/>
          <a:p>
            <a:r>
              <a:rPr lang="it-IT" sz="2400" b="1" dirty="0"/>
              <a:t>Connecting to Phyton using ODBC</a:t>
            </a:r>
          </a:p>
          <a:p>
            <a:endParaRPr lang="it-IT" sz="2400" dirty="0"/>
          </a:p>
          <a:p>
            <a:r>
              <a:rPr lang="it-IT" sz="2400" dirty="0"/>
              <a:t>import sqlite3 con = sqlite3.connect(r'C:/Users/pfsmy/OneDrive/UoM/Carpentry/Datasets/SN7577.sqlite') cur = con.cursor() cur.execute("SELECT * FROM SN7577") rows = cur.fetchall() for row in rows:    print(row) con.close()</a:t>
            </a:r>
          </a:p>
        </p:txBody>
      </p:sp>
      <p:sp>
        <p:nvSpPr>
          <p:cNvPr id="5" name="TextBox 4">
            <a:extLst>
              <a:ext uri="{FF2B5EF4-FFF2-40B4-BE49-F238E27FC236}">
                <a16:creationId xmlns:a16="http://schemas.microsoft.com/office/drawing/2014/main" id="{3FAFCBE6-556D-4183-9911-C4BAEE83F031}"/>
              </a:ext>
            </a:extLst>
          </p:cNvPr>
          <p:cNvSpPr txBox="1"/>
          <p:nvPr/>
        </p:nvSpPr>
        <p:spPr>
          <a:xfrm>
            <a:off x="7235687" y="1174030"/>
            <a:ext cx="4532243" cy="4154984"/>
          </a:xfrm>
          <a:prstGeom prst="rect">
            <a:avLst/>
          </a:prstGeom>
          <a:noFill/>
          <a:ln>
            <a:solidFill>
              <a:srgbClr val="FD69AC"/>
            </a:solidFill>
          </a:ln>
        </p:spPr>
        <p:txBody>
          <a:bodyPr wrap="square" rtlCol="0">
            <a:spAutoFit/>
          </a:bodyPr>
          <a:lstStyle/>
          <a:p>
            <a:r>
              <a:rPr lang="it-IT" sz="2400" b="1" dirty="0"/>
              <a:t>Connecting to R using ODBC</a:t>
            </a:r>
          </a:p>
          <a:p>
            <a:endParaRPr lang="it-IT" sz="2400" b="1" dirty="0"/>
          </a:p>
          <a:p>
            <a:r>
              <a:rPr lang="it-IT" sz="2400" dirty="0"/>
              <a:t>library("RSQLite") dbfile = "C:/Users/pfsmy/OneDrive/UoM/Carpentry/Datasets/SN7577.sqlite" sqlite = dbDriver("SQLite") mydb = dbConnect(sqlite, dbfile) results = dbSendQuery(mydb, "SELECT * FROM SN7577") data = fetch(results) data dbClearResult(results)</a:t>
            </a:r>
          </a:p>
        </p:txBody>
      </p:sp>
    </p:spTree>
    <p:extLst>
      <p:ext uri="{BB962C8B-B14F-4D97-AF65-F5344CB8AC3E}">
        <p14:creationId xmlns:p14="http://schemas.microsoft.com/office/powerpoint/2010/main" val="2638456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9ED2C8-9034-4418-846D-CA1B53FE3653}"/>
              </a:ext>
            </a:extLst>
          </p:cNvPr>
          <p:cNvSpPr/>
          <p:nvPr/>
        </p:nvSpPr>
        <p:spPr>
          <a:xfrm>
            <a:off x="397565" y="1014585"/>
            <a:ext cx="10986052" cy="3108543"/>
          </a:xfrm>
          <a:prstGeom prst="rect">
            <a:avLst/>
          </a:prstGeom>
        </p:spPr>
        <p:txBody>
          <a:bodyPr wrap="square">
            <a:spAutoFit/>
          </a:bodyPr>
          <a:lstStyle/>
          <a:p>
            <a:r>
              <a:rPr lang="it-IT" sz="2800" b="1" dirty="0"/>
              <a:t>Key Points</a:t>
            </a:r>
          </a:p>
          <a:p>
            <a:endParaRPr lang="it-IT" sz="2400" dirty="0"/>
          </a:p>
          <a:p>
            <a:pPr marL="342900" indent="-342900">
              <a:buFont typeface="Arial" panose="020B0604020202020204" pitchFamily="34" charset="0"/>
              <a:buChar char="•"/>
            </a:pPr>
            <a:r>
              <a:rPr lang="it-IT" sz="2400" dirty="0"/>
              <a:t>ODBC - Open DataBase Connector allows a database to be connected to a program or application </a:t>
            </a:r>
          </a:p>
          <a:p>
            <a:pPr marL="342900" indent="-342900">
              <a:buFont typeface="Arial" panose="020B0604020202020204" pitchFamily="34" charset="0"/>
              <a:buChar char="•"/>
            </a:pPr>
            <a:r>
              <a:rPr lang="it-IT" sz="2400" dirty="0"/>
              <a:t>Each database system has its own ODBC connectors </a:t>
            </a:r>
          </a:p>
          <a:p>
            <a:pPr marL="342900" indent="-342900">
              <a:buFont typeface="Arial" panose="020B0604020202020204" pitchFamily="34" charset="0"/>
              <a:buChar char="•"/>
            </a:pPr>
            <a:r>
              <a:rPr lang="it-IT" sz="2400" dirty="0"/>
              <a:t>Programs such as Excel allow you to use ODBC to get data from databases </a:t>
            </a:r>
          </a:p>
          <a:p>
            <a:pPr marL="342900" indent="-342900">
              <a:buFont typeface="Arial" panose="020B0604020202020204" pitchFamily="34" charset="0"/>
              <a:buChar char="•"/>
            </a:pPr>
            <a:r>
              <a:rPr lang="it-IT" sz="2400" dirty="0"/>
              <a:t>Programming languages such as Python and R provide libraries which facilitate ODBC connections</a:t>
            </a:r>
          </a:p>
        </p:txBody>
      </p:sp>
      <p:sp>
        <p:nvSpPr>
          <p:cNvPr id="5" name="TextBox 4">
            <a:extLst>
              <a:ext uri="{FF2B5EF4-FFF2-40B4-BE49-F238E27FC236}">
                <a16:creationId xmlns:a16="http://schemas.microsoft.com/office/drawing/2014/main" id="{0C65FBB0-651A-404D-8E1F-B58D58A330D5}"/>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Tree>
    <p:extLst>
      <p:ext uri="{BB962C8B-B14F-4D97-AF65-F5344CB8AC3E}">
        <p14:creationId xmlns:p14="http://schemas.microsoft.com/office/powerpoint/2010/main" val="2698195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42" name="Picture 2" descr="math in a nutshell | AND THAT IS HOW YOU WRITE A SQL QUERY ANY QUESTIONS? | image tagged in math in a nutshell | made w/ Imgflip meme ma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41" y="504496"/>
            <a:ext cx="11074910" cy="610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7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6" name="Picture 5"/>
          <p:cNvPicPr>
            <a:picLocks noChangeAspect="1"/>
          </p:cNvPicPr>
          <p:nvPr/>
        </p:nvPicPr>
        <p:blipFill>
          <a:blip r:embed="rId2"/>
          <a:stretch>
            <a:fillRect/>
          </a:stretch>
        </p:blipFill>
        <p:spPr>
          <a:xfrm>
            <a:off x="1972266" y="4309176"/>
            <a:ext cx="7553325" cy="1619250"/>
          </a:xfrm>
          <a:prstGeom prst="rect">
            <a:avLst/>
          </a:prstGeom>
        </p:spPr>
      </p:pic>
      <p:pic>
        <p:nvPicPr>
          <p:cNvPr id="7" name="Picture 6"/>
          <p:cNvPicPr>
            <a:picLocks noChangeAspect="1"/>
          </p:cNvPicPr>
          <p:nvPr/>
        </p:nvPicPr>
        <p:blipFill rotWithShape="1">
          <a:blip r:embed="rId3"/>
          <a:srcRect r="27276"/>
          <a:stretch/>
        </p:blipFill>
        <p:spPr>
          <a:xfrm>
            <a:off x="1972266" y="1162116"/>
            <a:ext cx="7508821" cy="3238500"/>
          </a:xfrm>
          <a:prstGeom prst="rect">
            <a:avLst/>
          </a:prstGeom>
          <a:ln>
            <a:noFill/>
          </a:ln>
        </p:spPr>
      </p:pic>
    </p:spTree>
    <p:extLst>
      <p:ext uri="{BB962C8B-B14F-4D97-AF65-F5344CB8AC3E}">
        <p14:creationId xmlns:p14="http://schemas.microsoft.com/office/powerpoint/2010/main" val="191937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2899" y="902620"/>
            <a:ext cx="2953886" cy="584775"/>
          </a:xfrm>
          <a:prstGeom prst="rect">
            <a:avLst/>
          </a:prstGeom>
        </p:spPr>
        <p:txBody>
          <a:bodyPr wrap="none">
            <a:spAutoFit/>
          </a:bodyPr>
          <a:lstStyle/>
          <a:p>
            <a:r>
              <a:rPr lang="en-GB" sz="3200" b="0" i="0" dirty="0">
                <a:effectLst/>
              </a:rPr>
              <a:t>Database Design</a:t>
            </a:r>
          </a:p>
        </p:txBody>
      </p:sp>
      <p:pic>
        <p:nvPicPr>
          <p:cNvPr id="10242" name="Picture 2" descr="Image result for design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853" y="3335481"/>
            <a:ext cx="5835111" cy="3343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8784" y="1763280"/>
            <a:ext cx="6509215" cy="4031873"/>
          </a:xfrm>
          <a:prstGeom prst="rect">
            <a:avLst/>
          </a:prstGeom>
        </p:spPr>
        <p:txBody>
          <a:bodyPr wrap="square">
            <a:spAutoFit/>
          </a:bodyPr>
          <a:lstStyle/>
          <a:p>
            <a:pPr marL="342900" indent="-342900">
              <a:spcAft>
                <a:spcPts val="1200"/>
              </a:spcAft>
              <a:buFont typeface="Arial" panose="020B0604020202020204" pitchFamily="34" charset="0"/>
              <a:buChar char="•"/>
            </a:pPr>
            <a:r>
              <a:rPr lang="en-GB" sz="2400" b="0" i="0" dirty="0">
                <a:effectLst/>
              </a:rPr>
              <a:t>Every row-column combination contains a single </a:t>
            </a:r>
            <a:r>
              <a:rPr lang="en-GB" sz="2400" b="0" i="1" dirty="0">
                <a:effectLst/>
              </a:rPr>
              <a:t>atomic</a:t>
            </a:r>
            <a:r>
              <a:rPr lang="en-GB" sz="2400" b="0" i="0" dirty="0">
                <a:effectLst/>
              </a:rPr>
              <a:t> value, i.e., not containing parts we might want to work with separately.</a:t>
            </a:r>
          </a:p>
          <a:p>
            <a:pPr marL="342900" indent="-342900">
              <a:spcAft>
                <a:spcPts val="1200"/>
              </a:spcAft>
              <a:buFont typeface="Arial" panose="020B0604020202020204" pitchFamily="34" charset="0"/>
              <a:buChar char="•"/>
            </a:pPr>
            <a:r>
              <a:rPr lang="en-GB" sz="2400" b="0" i="0" dirty="0">
                <a:effectLst/>
              </a:rPr>
              <a:t>One field per type of information</a:t>
            </a:r>
          </a:p>
          <a:p>
            <a:pPr marL="342900" indent="-342900">
              <a:spcAft>
                <a:spcPts val="1200"/>
              </a:spcAft>
              <a:buFont typeface="Arial" panose="020B0604020202020204" pitchFamily="34" charset="0"/>
              <a:buChar char="•"/>
            </a:pPr>
            <a:r>
              <a:rPr lang="en-GB" sz="2400" b="0" i="0" dirty="0">
                <a:effectLst/>
              </a:rPr>
              <a:t>No redundant information</a:t>
            </a:r>
          </a:p>
          <a:p>
            <a:pPr marL="800100" lvl="1" indent="-342900">
              <a:spcAft>
                <a:spcPts val="1200"/>
              </a:spcAft>
              <a:buFont typeface="Wingdings" panose="05000000000000000000" pitchFamily="2" charset="2"/>
              <a:buChar char="v"/>
            </a:pPr>
            <a:r>
              <a:rPr lang="en-GB" sz="2400" b="0" i="0" dirty="0">
                <a:effectLst/>
              </a:rPr>
              <a:t>Split into separate tables with one table per class of information</a:t>
            </a:r>
          </a:p>
          <a:p>
            <a:pPr marL="800100" lvl="1" indent="-342900">
              <a:spcAft>
                <a:spcPts val="1200"/>
              </a:spcAft>
              <a:buFont typeface="Wingdings" panose="05000000000000000000" pitchFamily="2" charset="2"/>
              <a:buChar char="v"/>
            </a:pPr>
            <a:r>
              <a:rPr lang="en-GB" sz="2400" b="0" i="0" dirty="0">
                <a:effectLst/>
              </a:rPr>
              <a:t>Needs an identifier in common between tables – shared column - to reconnect </a:t>
            </a:r>
          </a:p>
        </p:txBody>
      </p:sp>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Tree>
    <p:extLst>
      <p:ext uri="{BB962C8B-B14F-4D97-AF65-F5344CB8AC3E}">
        <p14:creationId xmlns:p14="http://schemas.microsoft.com/office/powerpoint/2010/main" val="2759082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5612</Words>
  <Application>Microsoft Office PowerPoint</Application>
  <PresentationFormat>Widescreen</PresentationFormat>
  <Paragraphs>680</Paragraphs>
  <Slides>75</Slides>
  <Notes>1</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Calibri  </vt:lpstr>
      <vt:lpstr>Calibri Light</vt:lpstr>
      <vt:lpstr>Consolas</vt:lpstr>
      <vt:lpstr>Helvetica</vt:lpstr>
      <vt:lpstr>Helvetica Neue</vt:lpstr>
      <vt:lpstr>Menlo</vt:lpstr>
      <vt:lpstr>Wingdings</vt:lpstr>
      <vt:lpstr>Office Theme</vt:lpstr>
      <vt:lpstr>SQL  Social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Keying is the 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vt:lpstr>
      <vt:lpstr>Substr and Instr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Humanities</dc:title>
  <dc:creator>MICHIELIN Lucia</dc:creator>
  <cp:lastModifiedBy>MICHIELIN Lucia</cp:lastModifiedBy>
  <cp:revision>192</cp:revision>
  <dcterms:created xsi:type="dcterms:W3CDTF">2017-09-22T11:41:55Z</dcterms:created>
  <dcterms:modified xsi:type="dcterms:W3CDTF">2019-02-19T13:52:17Z</dcterms:modified>
</cp:coreProperties>
</file>